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50"/>
  </p:notesMasterIdLst>
  <p:sldIdLst>
    <p:sldId id="305" r:id="rId2"/>
    <p:sldId id="306" r:id="rId3"/>
    <p:sldId id="307" r:id="rId4"/>
    <p:sldId id="308" r:id="rId5"/>
    <p:sldId id="309" r:id="rId6"/>
    <p:sldId id="310" r:id="rId7"/>
    <p:sldId id="311" r:id="rId8"/>
    <p:sldId id="312" r:id="rId9"/>
    <p:sldId id="313" r:id="rId10"/>
    <p:sldId id="314" r:id="rId11"/>
    <p:sldId id="315" r:id="rId12"/>
    <p:sldId id="316" r:id="rId13"/>
    <p:sldId id="299" r:id="rId14"/>
    <p:sldId id="317" r:id="rId15"/>
    <p:sldId id="318" r:id="rId16"/>
    <p:sldId id="319" r:id="rId17"/>
    <p:sldId id="320" r:id="rId18"/>
    <p:sldId id="321" r:id="rId19"/>
    <p:sldId id="322" r:id="rId20"/>
    <p:sldId id="330" r:id="rId21"/>
    <p:sldId id="327" r:id="rId22"/>
    <p:sldId id="287" r:id="rId23"/>
    <p:sldId id="288" r:id="rId24"/>
    <p:sldId id="326" r:id="rId25"/>
    <p:sldId id="263" r:id="rId26"/>
    <p:sldId id="267" r:id="rId27"/>
    <p:sldId id="328" r:id="rId28"/>
    <p:sldId id="264" r:id="rId29"/>
    <p:sldId id="271" r:id="rId30"/>
    <p:sldId id="291" r:id="rId31"/>
    <p:sldId id="290" r:id="rId32"/>
    <p:sldId id="298" r:id="rId33"/>
    <p:sldId id="265" r:id="rId34"/>
    <p:sldId id="273" r:id="rId35"/>
    <p:sldId id="282" r:id="rId36"/>
    <p:sldId id="284" r:id="rId37"/>
    <p:sldId id="285" r:id="rId38"/>
    <p:sldId id="302" r:id="rId39"/>
    <p:sldId id="269" r:id="rId40"/>
    <p:sldId id="303" r:id="rId41"/>
    <p:sldId id="286" r:id="rId42"/>
    <p:sldId id="283" r:id="rId43"/>
    <p:sldId id="301" r:id="rId44"/>
    <p:sldId id="294" r:id="rId45"/>
    <p:sldId id="268" r:id="rId46"/>
    <p:sldId id="270" r:id="rId47"/>
    <p:sldId id="304" r:id="rId48"/>
    <p:sldId id="29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Benutz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955" autoAdjust="0"/>
  </p:normalViewPr>
  <p:slideViewPr>
    <p:cSldViewPr snapToGrid="0">
      <p:cViewPr varScale="1">
        <p:scale>
          <a:sx n="85" d="100"/>
          <a:sy n="85" d="100"/>
        </p:scale>
        <p:origin x="-237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07.05.2018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a:t>
            </a:fld>
            <a:endParaRPr lang="de-DE"/>
          </a:p>
        </p:txBody>
      </p:sp>
    </p:spTree>
    <p:extLst>
      <p:ext uri="{BB962C8B-B14F-4D97-AF65-F5344CB8AC3E}">
        <p14:creationId xmlns:p14="http://schemas.microsoft.com/office/powerpoint/2010/main" val="38667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regelmäßig die Netzwerke und damit die IP-Bereiche wechselt, ist eine feste IP-Adresse nicht immer möglich.</a:t>
            </a:r>
          </a:p>
          <a:p>
            <a:r>
              <a:rPr lang="de-DE" dirty="0"/>
              <a:t>Daher muss die IP-Adress-Vergabe über DHCP laufen. Damit man trotzdem in der Lage ist, seinen </a:t>
            </a:r>
            <a:r>
              <a:rPr lang="de-DE" dirty="0" err="1"/>
              <a:t>Raspi</a:t>
            </a:r>
            <a:r>
              <a:rPr lang="de-DE" dirty="0"/>
              <a:t> zu erreichen, kann dieser CRON-Job hilfreich sein</a:t>
            </a:r>
          </a:p>
          <a:p>
            <a:r>
              <a:rPr lang="de-DE" dirty="0"/>
              <a:t>Er sendet die lokale IP-Adresse an den </a:t>
            </a:r>
            <a:r>
              <a:rPr lang="de-DE" dirty="0" err="1"/>
              <a:t>FreeDNS</a:t>
            </a:r>
            <a:r>
              <a:rPr lang="de-DE" dirty="0"/>
              <a:t>-Service von Afraid.org, sodass der zuvor festgelegte Name auf die neue IP-Adresse gemappt wird.</a:t>
            </a:r>
          </a:p>
          <a:p>
            <a:endParaRPr lang="de-DE" dirty="0"/>
          </a:p>
          <a:p>
            <a:r>
              <a:rPr lang="de-DE" dirty="0"/>
              <a:t>Wir haben das mit dem o.g. Aufruf und unserer Adresse </a:t>
            </a:r>
            <a:r>
              <a:rPr lang="de-DE" sz="1200" kern="1200" dirty="0">
                <a:solidFill>
                  <a:schemeClr val="tx1"/>
                </a:solidFill>
                <a:latin typeface="+mn-lt"/>
                <a:ea typeface="+mn-ea"/>
                <a:cs typeface="+mn-cs"/>
              </a:rPr>
              <a:t>nachtsicht.mooo.com getestet.</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a:p>
        </p:txBody>
      </p:sp>
    </p:spTree>
    <p:extLst>
      <p:ext uri="{BB962C8B-B14F-4D97-AF65-F5344CB8AC3E}">
        <p14:creationId xmlns:p14="http://schemas.microsoft.com/office/powerpoint/2010/main" val="188896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a:p>
        </p:txBody>
      </p:sp>
    </p:spTree>
    <p:extLst>
      <p:ext uri="{BB962C8B-B14F-4D97-AF65-F5344CB8AC3E}">
        <p14:creationId xmlns:p14="http://schemas.microsoft.com/office/powerpoint/2010/main" val="816571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28</a:t>
            </a:fld>
            <a:endParaRPr lang="de-DE"/>
          </a:p>
        </p:txBody>
      </p:sp>
    </p:spTree>
    <p:extLst>
      <p:ext uri="{BB962C8B-B14F-4D97-AF65-F5344CB8AC3E}">
        <p14:creationId xmlns:p14="http://schemas.microsoft.com/office/powerpoint/2010/main" val="1834970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30</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31</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2554139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a:p>
        </p:txBody>
      </p:sp>
    </p:spTree>
    <p:extLst>
      <p:ext uri="{BB962C8B-B14F-4D97-AF65-F5344CB8AC3E}">
        <p14:creationId xmlns:p14="http://schemas.microsoft.com/office/powerpoint/2010/main" val="3369820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35</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a:p>
        </p:txBody>
      </p:sp>
    </p:spTree>
    <p:extLst>
      <p:ext uri="{BB962C8B-B14F-4D97-AF65-F5344CB8AC3E}">
        <p14:creationId xmlns:p14="http://schemas.microsoft.com/office/powerpoint/2010/main" val="2979193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einer erkannten Bewegung kann zum Beispiel eine Email mit einem Bild im Anhang versendet werden. Dazu müssen in </a:t>
            </a:r>
            <a:r>
              <a:rPr lang="de-DE" dirty="0" err="1"/>
              <a:t>MotioneyeOS</a:t>
            </a:r>
            <a:r>
              <a:rPr lang="de-DE" dirty="0"/>
              <a:t> einfach die Zugangsdaten zum Postfach hinterlegt werden.</a:t>
            </a:r>
          </a:p>
          <a:p>
            <a:r>
              <a:rPr lang="de-DE" dirty="0"/>
              <a:t>Alternativ kann ein HTTP-Request gesendet werden, um z.B. im SmartHome via </a:t>
            </a:r>
            <a:r>
              <a:rPr lang="de-DE" dirty="0" err="1"/>
              <a:t>openHAB</a:t>
            </a:r>
            <a:r>
              <a:rPr lang="de-DE" dirty="0"/>
              <a:t> ein Ereignis auszulösen (Licht, Klingel, etc.)</a:t>
            </a:r>
          </a:p>
          <a:p>
            <a:r>
              <a:rPr lang="de-DE" dirty="0"/>
              <a:t>Auf dem </a:t>
            </a:r>
            <a:r>
              <a:rPr lang="de-DE" dirty="0" err="1"/>
              <a:t>Raspi</a:t>
            </a:r>
            <a:r>
              <a:rPr lang="de-DE" dirty="0"/>
              <a:t> können bei erkannter Bewegung auch Befehle / Skripte ausgeführt werden (Run A Command)</a:t>
            </a:r>
          </a:p>
        </p:txBody>
      </p:sp>
      <p:sp>
        <p:nvSpPr>
          <p:cNvPr id="4" name="Foliennummernplatzhalter 3"/>
          <p:cNvSpPr>
            <a:spLocks noGrp="1"/>
          </p:cNvSpPr>
          <p:nvPr>
            <p:ph type="sldNum" sz="quarter" idx="10"/>
          </p:nvPr>
        </p:nvSpPr>
        <p:spPr/>
        <p:txBody>
          <a:bodyPr/>
          <a:lstStyle/>
          <a:p>
            <a:fld id="{3A657B88-89D3-4E66-810D-F656115572C9}" type="slidenum">
              <a:rPr lang="de-DE" smtClean="0"/>
              <a:t>39</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gespeicherten Bilder der Bewegungserkennung können direkt via (S)FTP auf einen Server geladen werden. Das ist mit einer einfachen Konfiguration in </a:t>
            </a:r>
            <a:r>
              <a:rPr lang="de-DE" dirty="0" err="1"/>
              <a:t>motioneyeOS</a:t>
            </a:r>
            <a:r>
              <a:rPr lang="de-DE" dirty="0"/>
              <a:t> möglich.</a:t>
            </a:r>
          </a:p>
        </p:txBody>
      </p:sp>
      <p:sp>
        <p:nvSpPr>
          <p:cNvPr id="4" name="Foliennummernplatzhalter 3"/>
          <p:cNvSpPr>
            <a:spLocks noGrp="1"/>
          </p:cNvSpPr>
          <p:nvPr>
            <p:ph type="sldNum" sz="quarter" idx="10"/>
          </p:nvPr>
        </p:nvSpPr>
        <p:spPr/>
        <p:txBody>
          <a:bodyPr/>
          <a:lstStyle/>
          <a:p>
            <a:fld id="{3A657B88-89D3-4E66-810D-F656115572C9}" type="slidenum">
              <a:rPr lang="de-DE" smtClean="0"/>
              <a:t>40</a:t>
            </a:fld>
            <a:endParaRPr lang="de-DE"/>
          </a:p>
        </p:txBody>
      </p:sp>
    </p:spTree>
    <p:extLst>
      <p:ext uri="{BB962C8B-B14F-4D97-AF65-F5344CB8AC3E}">
        <p14:creationId xmlns:p14="http://schemas.microsoft.com/office/powerpoint/2010/main" val="112695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Babyphone sind teuer</a:t>
            </a:r>
          </a:p>
          <a:p>
            <a:r>
              <a:rPr lang="de-DE" dirty="0"/>
              <a:t>Deluxe-Ausstattung mit Video / Bewegungserkennung, Audio / Geräuscherkennung, Temperaturmessung</a:t>
            </a:r>
          </a:p>
          <a:p>
            <a:endParaRPr lang="de-DE" dirty="0"/>
          </a:p>
          <a:p>
            <a:r>
              <a:rPr lang="de-DE" dirty="0"/>
              <a:t>Kann das der </a:t>
            </a:r>
            <a:r>
              <a:rPr lang="de-DE" dirty="0" err="1"/>
              <a:t>Raspi</a:t>
            </a:r>
            <a:r>
              <a:rPr lang="de-DE" dirty="0"/>
              <a:t> auch?</a:t>
            </a:r>
          </a:p>
        </p:txBody>
      </p:sp>
      <p:sp>
        <p:nvSpPr>
          <p:cNvPr id="4" name="Foliennummernplatzhalter 3"/>
          <p:cNvSpPr>
            <a:spLocks noGrp="1"/>
          </p:cNvSpPr>
          <p:nvPr>
            <p:ph type="sldNum" sz="quarter" idx="10"/>
          </p:nvPr>
        </p:nvSpPr>
        <p:spPr/>
        <p:txBody>
          <a:bodyPr/>
          <a:lstStyle/>
          <a:p>
            <a:fld id="{3A657B88-89D3-4E66-810D-F656115572C9}" type="slidenum">
              <a:rPr lang="de-DE" smtClean="0"/>
              <a:t>41</a:t>
            </a:fld>
            <a:endParaRPr lang="de-DE"/>
          </a:p>
        </p:txBody>
      </p:sp>
    </p:spTree>
    <p:extLst>
      <p:ext uri="{BB962C8B-B14F-4D97-AF65-F5344CB8AC3E}">
        <p14:creationId xmlns:p14="http://schemas.microsoft.com/office/powerpoint/2010/main" val="2763110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42</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Vgl. https://tutorials-raspberrypi.de/raspberry-pi-luftfeuchtigkeit-temperatur-messen-dht11-dht22/ (abgerufen 6.5.18)</a:t>
            </a:r>
          </a:p>
          <a:p>
            <a:r>
              <a:rPr lang="de-DE" b="1" dirty="0"/>
              <a:t>Raspberry Pi: Luftfeuchtigkeit und Temperatur messen</a:t>
            </a:r>
          </a:p>
          <a:p>
            <a:r>
              <a:rPr lang="de-DE" dirty="0"/>
              <a:t>Mit dem Raspberry Pi und einigen Sensoren ist es ohne viel Aufwand die Temperatur zu messen. Daneben kann aber auch die Luftfeuchtigkeit in gewissen Situationen oder Projekten (z.B. einer Wetterstation) aufschlussreich sein. Sensoren wie der DHT11 bzw. DHT22 sind nicht nur für wenige Euros zu haben, sondern können neben der Luftfeuchte auch noch die Temperatur messen.</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43</a:t>
            </a:fld>
            <a:endParaRPr lang="de-DE"/>
          </a:p>
        </p:txBody>
      </p:sp>
    </p:spTree>
    <p:extLst>
      <p:ext uri="{BB962C8B-B14F-4D97-AF65-F5344CB8AC3E}">
        <p14:creationId xmlns:p14="http://schemas.microsoft.com/office/powerpoint/2010/main" val="2582337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Größte Powerbank in einschlägigen Onlineshops zu akzeptablem Preis 13 000 </a:t>
            </a:r>
            <a:r>
              <a:rPr lang="de-DE" dirty="0" err="1"/>
              <a:t>mAh</a:t>
            </a:r>
            <a:r>
              <a:rPr lang="de-DE" dirty="0"/>
              <a:t> für 30€</a:t>
            </a:r>
          </a:p>
          <a:p>
            <a:endParaRPr lang="de-DE" dirty="0"/>
          </a:p>
          <a:p>
            <a:r>
              <a:rPr lang="de-DE" dirty="0"/>
              <a:t>Frage: Welche Leistung hat Pi?</a:t>
            </a:r>
          </a:p>
        </p:txBody>
      </p:sp>
      <p:sp>
        <p:nvSpPr>
          <p:cNvPr id="4" name="Foliennummernplatzhalter 3"/>
          <p:cNvSpPr>
            <a:spLocks noGrp="1"/>
          </p:cNvSpPr>
          <p:nvPr>
            <p:ph type="sldNum" sz="quarter" idx="10"/>
          </p:nvPr>
        </p:nvSpPr>
        <p:spPr/>
        <p:txBody>
          <a:bodyPr/>
          <a:lstStyle/>
          <a:p>
            <a:fld id="{3A657B88-89D3-4E66-810D-F656115572C9}" type="slidenum">
              <a:rPr lang="de-DE" smtClean="0"/>
              <a:t>44</a:t>
            </a:fld>
            <a:endParaRPr lang="de-DE"/>
          </a:p>
        </p:txBody>
      </p:sp>
    </p:spTree>
    <p:extLst>
      <p:ext uri="{BB962C8B-B14F-4D97-AF65-F5344CB8AC3E}">
        <p14:creationId xmlns:p14="http://schemas.microsoft.com/office/powerpoint/2010/main" val="1612306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Zero W mit geringster Stromaufnahme bei Videoaufnahme (230 mA)</a:t>
            </a:r>
          </a:p>
        </p:txBody>
      </p:sp>
      <p:sp>
        <p:nvSpPr>
          <p:cNvPr id="4" name="Foliennummernplatzhalter 3"/>
          <p:cNvSpPr>
            <a:spLocks noGrp="1"/>
          </p:cNvSpPr>
          <p:nvPr>
            <p:ph type="sldNum" sz="quarter" idx="10"/>
          </p:nvPr>
        </p:nvSpPr>
        <p:spPr/>
        <p:txBody>
          <a:bodyPr/>
          <a:lstStyle/>
          <a:p>
            <a:fld id="{3A657B88-89D3-4E66-810D-F656115572C9}" type="slidenum">
              <a:rPr lang="de-DE" smtClean="0"/>
              <a:t>45</a:t>
            </a:fld>
            <a:endParaRPr lang="de-DE"/>
          </a:p>
        </p:txBody>
      </p:sp>
    </p:spTree>
    <p:extLst>
      <p:ext uri="{BB962C8B-B14F-4D97-AF65-F5344CB8AC3E}">
        <p14:creationId xmlns:p14="http://schemas.microsoft.com/office/powerpoint/2010/main" val="2851360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&gt;50h = &gt; 2d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i="1" dirty="0"/>
              <a:t>Alle Links hier vom 4.5.18</a:t>
            </a:r>
          </a:p>
          <a:p>
            <a:endParaRPr lang="de-DE" dirty="0"/>
          </a:p>
          <a:p>
            <a:r>
              <a:rPr lang="de-DE" dirty="0"/>
              <a:t>Vergleiche Vorgefertigte </a:t>
            </a:r>
            <a:r>
              <a:rPr lang="de-DE" dirty="0" err="1"/>
              <a:t>Raspi</a:t>
            </a:r>
            <a:r>
              <a:rPr lang="de-DE" dirty="0"/>
              <a:t>-Wildkamera https://www.raspberrypi.org/blog/naturebytes-wildlife-cam-kit/</a:t>
            </a:r>
          </a:p>
          <a:p>
            <a:endParaRPr lang="de-DE" dirty="0"/>
          </a:p>
          <a:p>
            <a:r>
              <a:rPr lang="de-DE" dirty="0"/>
              <a:t>Ad hoc – Netzwerk einrichten: http://www.raspberryconnect.com/network/item/331-raspberry-pi-auto-wifi-hotspot-switch-no-internet-routing</a:t>
            </a:r>
          </a:p>
          <a:p>
            <a:endParaRPr lang="de-DE" dirty="0"/>
          </a:p>
          <a:p>
            <a:r>
              <a:rPr lang="de-DE" dirty="0"/>
              <a:t>Mobile Datenverbindung: https://tutorials-raspberrypi.de/raspberry-pi-gsm-modul-mobiles-internet/</a:t>
            </a:r>
          </a:p>
        </p:txBody>
      </p:sp>
      <p:sp>
        <p:nvSpPr>
          <p:cNvPr id="4" name="Foliennummernplatzhalter 3"/>
          <p:cNvSpPr>
            <a:spLocks noGrp="1"/>
          </p:cNvSpPr>
          <p:nvPr>
            <p:ph type="sldNum" sz="quarter" idx="10"/>
          </p:nvPr>
        </p:nvSpPr>
        <p:spPr/>
        <p:txBody>
          <a:bodyPr/>
          <a:lstStyle/>
          <a:p>
            <a:fld id="{3A657B88-89D3-4E66-810D-F656115572C9}" type="slidenum">
              <a:rPr lang="de-DE" smtClean="0"/>
              <a:t>46</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a:p>
        </p:txBody>
      </p:sp>
    </p:spTree>
    <p:extLst>
      <p:ext uri="{BB962C8B-B14F-4D97-AF65-F5344CB8AC3E}">
        <p14:creationId xmlns:p14="http://schemas.microsoft.com/office/powerpoint/2010/main" val="28092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200" kern="1200" dirty="0">
                <a:solidFill>
                  <a:schemeClr val="tx1"/>
                </a:solidFill>
                <a:effectLst/>
                <a:latin typeface="+mn-lt"/>
                <a:ea typeface="+mn-ea"/>
                <a:cs typeface="+mn-cs"/>
              </a:rPr>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200" kern="1200" dirty="0">
              <a:solidFill>
                <a:schemeClr val="tx1"/>
              </a:solidFill>
              <a:effectLst/>
              <a:latin typeface="+mn-lt"/>
              <a:ea typeface="+mn-ea"/>
              <a:cs typeface="+mn-cs"/>
            </a:endParaRPr>
          </a:p>
          <a:p>
            <a:r>
              <a:rPr lang="de-DE" b="1" dirty="0"/>
              <a:t>Wirkungsweise</a:t>
            </a:r>
            <a:r>
              <a:rPr lang="de-DE" dirty="0"/>
              <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a:p>
        </p:txBody>
      </p:sp>
    </p:spTree>
    <p:extLst>
      <p:ext uri="{BB962C8B-B14F-4D97-AF65-F5344CB8AC3E}">
        <p14:creationId xmlns:p14="http://schemas.microsoft.com/office/powerpoint/2010/main" val="46885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lese ich diese Transmissionskurve?</a:t>
            </a:r>
            <a:br>
              <a:rPr lang="de-DE" dirty="0"/>
            </a:br>
            <a:r>
              <a:rPr lang="de-DE" dirty="0"/>
              <a:t/>
            </a: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a:t>
            </a:r>
            <a:r>
              <a:rPr lang="de-DE" dirty="0" err="1"/>
              <a:t>Hg</a:t>
            </a:r>
            <a:r>
              <a:rPr lang="de-DE" dirty="0"/>
              <a:t>)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14</a:t>
            </a:fld>
            <a:endParaRPr lang="de-DE"/>
          </a:p>
        </p:txBody>
      </p:sp>
    </p:spTree>
    <p:extLst>
      <p:ext uri="{BB962C8B-B14F-4D97-AF65-F5344CB8AC3E}">
        <p14:creationId xmlns:p14="http://schemas.microsoft.com/office/powerpoint/2010/main" val="230000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21</a:t>
            </a:fld>
            <a:endParaRPr lang="de-DE"/>
          </a:p>
        </p:txBody>
      </p:sp>
    </p:spTree>
    <p:extLst>
      <p:ext uri="{BB962C8B-B14F-4D97-AF65-F5344CB8AC3E}">
        <p14:creationId xmlns:p14="http://schemas.microsoft.com/office/powerpoint/2010/main" val="2638375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a:p>
            <a:endParaRPr lang="de-DE" dirty="0"/>
          </a:p>
          <a:p>
            <a:r>
              <a:rPr lang="de-DE" dirty="0"/>
              <a:t>Dateien im </a:t>
            </a:r>
            <a:r>
              <a:rPr lang="de-DE" dirty="0" err="1"/>
              <a:t>Github-Repo</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22</a:t>
            </a:fld>
            <a:endParaRPr lang="de-DE"/>
          </a:p>
        </p:txBody>
      </p:sp>
    </p:spTree>
    <p:extLst>
      <p:ext uri="{BB962C8B-B14F-4D97-AF65-F5344CB8AC3E}">
        <p14:creationId xmlns:p14="http://schemas.microsoft.com/office/powerpoint/2010/main" val="828823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5/7/2018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xmlns=""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a:t>
            </a:r>
            <a:r>
              <a:rPr lang="de-DE" dirty="0" err="1"/>
              <a:t>NoIR</a:t>
            </a:r>
            <a:r>
              <a:rPr lang="de-DE" dirty="0"/>
              <a:t> </a:t>
            </a:r>
            <a:r>
              <a:rPr lang="de-DE" dirty="0" err="1"/>
              <a:t>Camera</a:t>
            </a:r>
            <a:endParaRPr lang="de-DE" dirty="0"/>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a16="http://schemas.microsoft.com/office/drawing/2014/main" xmlns=""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232684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C0D5AC6-7D2C-41F7-9F55-7EBDB7E31C58}"/>
              </a:ext>
            </a:extLst>
          </p:cNvPr>
          <p:cNvSpPr>
            <a:spLocks noGrp="1"/>
          </p:cNvSpPr>
          <p:nvPr>
            <p:ph type="title"/>
          </p:nvPr>
        </p:nvSpPr>
        <p:spPr/>
        <p:txBody>
          <a:bodyPr/>
          <a:lstStyle/>
          <a:p>
            <a:r>
              <a:rPr lang="de-DE" dirty="0"/>
              <a:t>Raspberry Pi </a:t>
            </a:r>
            <a:r>
              <a:rPr lang="de-DE" dirty="0" err="1"/>
              <a:t>NoIR</a:t>
            </a:r>
            <a:r>
              <a:rPr lang="de-DE" dirty="0"/>
              <a:t> </a:t>
            </a:r>
            <a:r>
              <a:rPr lang="de-DE" dirty="0" err="1"/>
              <a:t>Camera</a:t>
            </a:r>
            <a:r>
              <a:rPr lang="de-DE" dirty="0"/>
              <a:t> v2.1</a:t>
            </a:r>
          </a:p>
        </p:txBody>
      </p:sp>
      <p:sp>
        <p:nvSpPr>
          <p:cNvPr id="5" name="Inhaltsplatzhalter 4">
            <a:extLst>
              <a:ext uri="{FF2B5EF4-FFF2-40B4-BE49-F238E27FC236}">
                <a16:creationId xmlns:a16="http://schemas.microsoft.com/office/drawing/2014/main" xmlns="" id="{49580359-2A22-4240-B2C9-07DA141D919E}"/>
              </a:ext>
            </a:extLst>
          </p:cNvPr>
          <p:cNvSpPr>
            <a:spLocks noGrp="1"/>
          </p:cNvSpPr>
          <p:nvPr>
            <p:ph idx="1"/>
          </p:nvPr>
        </p:nvSpPr>
        <p:spPr>
          <a:xfrm>
            <a:off x="4457700" y="2667000"/>
            <a:ext cx="4229100" cy="3332816"/>
          </a:xfrm>
        </p:spPr>
        <p:txBody>
          <a:bodyPr/>
          <a:lstStyle/>
          <a:p>
            <a:r>
              <a:rPr lang="de-DE" dirty="0"/>
              <a:t>Pi </a:t>
            </a:r>
            <a:r>
              <a:rPr lang="de-DE" dirty="0" err="1"/>
              <a:t>NoIR</a:t>
            </a:r>
            <a:r>
              <a:rPr lang="de-DE" dirty="0"/>
              <a:t> (kein Infrarot) </a:t>
            </a:r>
            <a:r>
              <a:rPr lang="de-DE" dirty="0" err="1"/>
              <a:t>Camera</a:t>
            </a:r>
            <a:r>
              <a:rPr lang="de-DE" dirty="0"/>
              <a:t>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a16="http://schemas.microsoft.com/office/drawing/2014/main" xmlns=""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a16="http://schemas.microsoft.com/office/drawing/2014/main" xmlns="" id="{FDCE88D8-F81F-4FE6-AD7B-FC9E01281BB1}"/>
              </a:ext>
            </a:extLst>
          </p:cNvPr>
          <p:cNvSpPr/>
          <p:nvPr/>
        </p:nvSpPr>
        <p:spPr>
          <a:xfrm>
            <a:off x="2300939" y="6581001"/>
            <a:ext cx="6304045" cy="276999"/>
          </a:xfrm>
          <a:prstGeom prst="rect">
            <a:avLst/>
          </a:prstGeom>
        </p:spPr>
        <p:txBody>
          <a:bodyPr wrap="square">
            <a:spAutoFit/>
          </a:bodyPr>
          <a:lstStyle/>
          <a:p>
            <a:r>
              <a:rPr lang="de-DE" sz="1200" dirty="0"/>
              <a:t>Bild: https://www.amazon.de/Raspberry-Pi-Infrared-Camera-CMOS-Bildsensor/dp/B01ES0MZAA</a:t>
            </a:r>
          </a:p>
        </p:txBody>
      </p:sp>
    </p:spTree>
    <p:extLst>
      <p:ext uri="{BB962C8B-B14F-4D97-AF65-F5344CB8AC3E}">
        <p14:creationId xmlns:p14="http://schemas.microsoft.com/office/powerpoint/2010/main" val="40748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xmlns=""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xmlns="" id="{6778A27C-D2AF-439E-90E9-3292F91BD0FC}"/>
              </a:ext>
            </a:extLst>
          </p:cNvPr>
          <p:cNvSpPr/>
          <p:nvPr/>
        </p:nvSpPr>
        <p:spPr>
          <a:xfrm>
            <a:off x="3264914" y="6396335"/>
            <a:ext cx="5417074" cy="461665"/>
          </a:xfrm>
          <a:prstGeom prst="rect">
            <a:avLst/>
          </a:prstGeom>
        </p:spPr>
        <p:txBody>
          <a:bodyPr wrap="square">
            <a:spAutoFit/>
          </a:bodyPr>
          <a:lstStyle/>
          <a:p>
            <a:r>
              <a:rPr lang="de-DE" sz="1200" dirty="0"/>
              <a:t>Bild: Horst Frank / </a:t>
            </a:r>
            <a:r>
              <a:rPr lang="de-DE" sz="1200" dirty="0" err="1"/>
              <a:t>Phrood</a:t>
            </a:r>
            <a:r>
              <a:rPr lang="de-DE" sz="1200" dirty="0"/>
              <a:t> / </a:t>
            </a:r>
            <a:r>
              <a:rPr lang="de-DE" sz="1200" dirty="0" err="1"/>
              <a:t>Anony</a:t>
            </a:r>
            <a:r>
              <a:rPr lang="de-DE" sz="1200" dirty="0"/>
              <a:t> - Horst Frank, </a:t>
            </a:r>
            <a:r>
              <a:rPr lang="de-DE" sz="1200" dirty="0" err="1"/>
              <a:t>Jailbird</a:t>
            </a:r>
            <a:r>
              <a:rPr lang="de-DE" sz="1200" dirty="0"/>
              <a:t> and </a:t>
            </a:r>
            <a:r>
              <a:rPr lang="de-DE" sz="1200" dirty="0" err="1"/>
              <a:t>Phrood</a:t>
            </a:r>
            <a:r>
              <a:rPr lang="de-DE" sz="1200" dirty="0"/>
              <a:t>, CC BY-SA 3.0, https://commons.wikimedia.org/w/index.php?curid=3726606</a:t>
            </a:r>
          </a:p>
        </p:txBody>
      </p:sp>
    </p:spTree>
    <p:extLst>
      <p:ext uri="{BB962C8B-B14F-4D97-AF65-F5344CB8AC3E}">
        <p14:creationId xmlns:p14="http://schemas.microsoft.com/office/powerpoint/2010/main" val="113286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xmlns=""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a16="http://schemas.microsoft.com/office/drawing/2014/main" xmlns=""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a16="http://schemas.microsoft.com/office/drawing/2014/main" xmlns=""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a16="http://schemas.microsoft.com/office/drawing/2014/main" xmlns="" id="{FD29FD32-6887-4C75-8E12-C49C24D5F39C}"/>
              </a:ext>
            </a:extLst>
          </p:cNvPr>
          <p:cNvSpPr/>
          <p:nvPr/>
        </p:nvSpPr>
        <p:spPr>
          <a:xfrm>
            <a:off x="1857676" y="6575620"/>
            <a:ext cx="7286324" cy="276999"/>
          </a:xfrm>
          <a:prstGeom prst="rect">
            <a:avLst/>
          </a:prstGeom>
        </p:spPr>
        <p:txBody>
          <a:bodyPr wrap="square">
            <a:spAutoFit/>
          </a:bodyPr>
          <a:lstStyle/>
          <a:p>
            <a:r>
              <a:rPr lang="de-DE" sz="12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4324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E67C1B0-1F3A-4EA5-86E2-16DD5868587B}"/>
              </a:ext>
            </a:extLst>
          </p:cNvPr>
          <p:cNvSpPr>
            <a:spLocks noGrp="1"/>
          </p:cNvSpPr>
          <p:nvPr>
            <p:ph type="title"/>
          </p:nvPr>
        </p:nvSpPr>
        <p:spPr/>
        <p:txBody>
          <a:bodyPr/>
          <a:lstStyle/>
          <a:p>
            <a:r>
              <a:rPr lang="de-DE" dirty="0"/>
              <a:t>Video: Vergleich IR / </a:t>
            </a:r>
            <a:r>
              <a:rPr lang="de-DE" dirty="0" err="1"/>
              <a:t>NoIR</a:t>
            </a:r>
            <a:r>
              <a:rPr lang="de-DE" dirty="0"/>
              <a:t> </a:t>
            </a:r>
            <a:r>
              <a:rPr lang="de-DE" dirty="0" err="1"/>
              <a:t>Camera</a:t>
            </a:r>
            <a:endParaRPr lang="de-DE" dirty="0"/>
          </a:p>
        </p:txBody>
      </p:sp>
      <p:sp>
        <p:nvSpPr>
          <p:cNvPr id="3" name="Inhaltsplatzhalter 2">
            <a:extLst>
              <a:ext uri="{FF2B5EF4-FFF2-40B4-BE49-F238E27FC236}">
                <a16:creationId xmlns:a16="http://schemas.microsoft.com/office/drawing/2014/main" xmlns="" id="{58A14A2F-02AB-42A0-936A-95E1E3B33BAB}"/>
              </a:ext>
            </a:extLst>
          </p:cNvPr>
          <p:cNvSpPr>
            <a:spLocks noGrp="1"/>
          </p:cNvSpPr>
          <p:nvPr>
            <p:ph idx="1"/>
          </p:nvPr>
        </p:nvSpPr>
        <p:spPr/>
        <p:txBody>
          <a:bodyPr/>
          <a:lstStyle/>
          <a:p>
            <a:endParaRPr lang="de-DE" dirty="0"/>
          </a:p>
          <a:p>
            <a:endParaRPr lang="de-DE" dirty="0"/>
          </a:p>
          <a:p>
            <a:endParaRPr lang="de-DE" dirty="0"/>
          </a:p>
          <a:p>
            <a:endParaRPr lang="de-DE" dirty="0"/>
          </a:p>
          <a:p>
            <a:endParaRPr lang="de-DE" dirty="0"/>
          </a:p>
          <a:p>
            <a:r>
              <a:rPr lang="de-DE" dirty="0"/>
              <a:t>https://youtu.be/lP-QQGxm2Y0</a:t>
            </a:r>
          </a:p>
        </p:txBody>
      </p:sp>
      <p:pic>
        <p:nvPicPr>
          <p:cNvPr id="4" name="Grafik 3">
            <a:extLst>
              <a:ext uri="{FF2B5EF4-FFF2-40B4-BE49-F238E27FC236}">
                <a16:creationId xmlns:a16="http://schemas.microsoft.com/office/drawing/2014/main" xmlns="" id="{8286ECBF-1488-4413-908E-6A9BADE5D6E1}"/>
              </a:ext>
            </a:extLst>
          </p:cNvPr>
          <p:cNvPicPr>
            <a:picLocks noChangeAspect="1"/>
          </p:cNvPicPr>
          <p:nvPr/>
        </p:nvPicPr>
        <p:blipFill>
          <a:blip r:embed="rId2"/>
          <a:stretch>
            <a:fillRect/>
          </a:stretch>
        </p:blipFill>
        <p:spPr>
          <a:xfrm>
            <a:off x="2430684" y="2100157"/>
            <a:ext cx="4050406" cy="2969556"/>
          </a:xfrm>
          <a:prstGeom prst="rect">
            <a:avLst/>
          </a:prstGeom>
        </p:spPr>
      </p:pic>
    </p:spTree>
    <p:extLst>
      <p:ext uri="{BB962C8B-B14F-4D97-AF65-F5344CB8AC3E}">
        <p14:creationId xmlns:p14="http://schemas.microsoft.com/office/powerpoint/2010/main" val="2831953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xmlns="" id="{69ECD266-4D5E-4F3A-8CC2-B958E5199AB7}"/>
              </a:ext>
            </a:extLst>
          </p:cNvPr>
          <p:cNvSpPr>
            <a:spLocks noGrp="1"/>
          </p:cNvSpPr>
          <p:nvPr>
            <p:ph idx="1"/>
          </p:nvPr>
        </p:nvSpPr>
        <p:spPr>
          <a:xfrm>
            <a:off x="982133" y="1641217"/>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a16="http://schemas.microsoft.com/office/drawing/2014/main" xmlns="" id="{FD29FD32-6887-4C75-8E12-C49C24D5F39C}"/>
              </a:ext>
            </a:extLst>
          </p:cNvPr>
          <p:cNvSpPr/>
          <p:nvPr/>
        </p:nvSpPr>
        <p:spPr>
          <a:xfrm>
            <a:off x="2728762" y="6584474"/>
            <a:ext cx="6386362" cy="276999"/>
          </a:xfrm>
          <a:prstGeom prst="rect">
            <a:avLst/>
          </a:prstGeom>
        </p:spPr>
        <p:txBody>
          <a:bodyPr wrap="square">
            <a:spAutoFit/>
          </a:bodyPr>
          <a:lstStyle/>
          <a:p>
            <a:r>
              <a:rPr lang="de-DE" sz="1200" dirty="0"/>
              <a:t>Bild: https://nimax-img.de/Produktbilder/zoom/ 43775_1/Astronomik-Infrarot-Sperrfilter-1-25-.jpg</a:t>
            </a:r>
          </a:p>
        </p:txBody>
      </p:sp>
      <p:pic>
        <p:nvPicPr>
          <p:cNvPr id="5" name="Grafik 4">
            <a:extLst>
              <a:ext uri="{FF2B5EF4-FFF2-40B4-BE49-F238E27FC236}">
                <a16:creationId xmlns:a16="http://schemas.microsoft.com/office/drawing/2014/main" xmlns="" id="{AD75E9DE-9EA3-490C-808F-756B6CBAC0FB}"/>
              </a:ext>
            </a:extLst>
          </p:cNvPr>
          <p:cNvPicPr>
            <a:picLocks noChangeAspect="1"/>
          </p:cNvPicPr>
          <p:nvPr/>
        </p:nvPicPr>
        <p:blipFill rotWithShape="1">
          <a:blip r:embed="rId3"/>
          <a:srcRect t="12494" b="12157"/>
          <a:stretch/>
        </p:blipFill>
        <p:spPr>
          <a:xfrm>
            <a:off x="3123455" y="3009871"/>
            <a:ext cx="4808095" cy="3622875"/>
          </a:xfrm>
          <a:prstGeom prst="rect">
            <a:avLst/>
          </a:prstGeom>
        </p:spPr>
      </p:pic>
    </p:spTree>
    <p:extLst>
      <p:ext uri="{BB962C8B-B14F-4D97-AF65-F5344CB8AC3E}">
        <p14:creationId xmlns:p14="http://schemas.microsoft.com/office/powerpoint/2010/main" val="2871337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motion</a:t>
            </a:r>
            <a:r>
              <a:rPr lang="de-DE" dirty="0"/>
              <a:t>, </a:t>
            </a:r>
            <a:r>
              <a:rPr lang="de-DE" dirty="0" err="1"/>
              <a:t>motioneye</a:t>
            </a:r>
            <a:r>
              <a:rPr lang="de-DE" dirty="0"/>
              <a:t> und </a:t>
            </a:r>
            <a:r>
              <a:rPr lang="de-DE" dirty="0" err="1"/>
              <a:t>motioneyeOS</a:t>
            </a:r>
            <a:endParaRPr lang="de-DE" dirty="0"/>
          </a:p>
        </p:txBody>
      </p:sp>
      <p:sp>
        <p:nvSpPr>
          <p:cNvPr id="2" name="Textplatzhalter 1">
            <a:extLst>
              <a:ext uri="{FF2B5EF4-FFF2-40B4-BE49-F238E27FC236}">
                <a16:creationId xmlns:a16="http://schemas.microsoft.com/office/drawing/2014/main" xmlns="" id="{BC522B00-9886-4ECD-91BF-A33CF7F0E0A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027822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C659649-7E83-45D8-ACC8-F005749B9371}"/>
              </a:ext>
            </a:extLst>
          </p:cNvPr>
          <p:cNvSpPr>
            <a:spLocks noGrp="1"/>
          </p:cNvSpPr>
          <p:nvPr>
            <p:ph type="title"/>
          </p:nvPr>
        </p:nvSpPr>
        <p:spPr/>
        <p:txBody>
          <a:bodyPr/>
          <a:lstStyle/>
          <a:p>
            <a:r>
              <a:rPr lang="de-DE" dirty="0"/>
              <a:t>Raspbian mit </a:t>
            </a:r>
            <a:r>
              <a:rPr lang="de-DE" dirty="0" err="1"/>
              <a:t>motion</a:t>
            </a:r>
            <a:endParaRPr lang="de-DE" dirty="0"/>
          </a:p>
        </p:txBody>
      </p:sp>
      <p:sp>
        <p:nvSpPr>
          <p:cNvPr id="3" name="Inhaltsplatzhalter 2">
            <a:extLst>
              <a:ext uri="{FF2B5EF4-FFF2-40B4-BE49-F238E27FC236}">
                <a16:creationId xmlns:a16="http://schemas.microsoft.com/office/drawing/2014/main" xmlns="" id="{98062F0D-D65C-407E-8A70-484A7B95CB3C}"/>
              </a:ext>
            </a:extLst>
          </p:cNvPr>
          <p:cNvSpPr>
            <a:spLocks noGrp="1"/>
          </p:cNvSpPr>
          <p:nvPr>
            <p:ph idx="1"/>
          </p:nvPr>
        </p:nvSpPr>
        <p:spPr/>
        <p:txBody>
          <a:bodyPr>
            <a:normAutofit/>
          </a:bodyPr>
          <a:lstStyle/>
          <a:p>
            <a:r>
              <a:rPr lang="de-DE" dirty="0"/>
              <a:t>Paket zur Einrichtung von </a:t>
            </a:r>
            <a:r>
              <a:rPr lang="de-DE" dirty="0" err="1"/>
              <a:t>Videostreams</a:t>
            </a:r>
            <a:r>
              <a:rPr lang="de-DE" dirty="0"/>
              <a:t> </a:t>
            </a:r>
          </a:p>
          <a:p>
            <a:r>
              <a:rPr lang="de-DE" dirty="0"/>
              <a:t>Installation 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1323056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motioneye</a:t>
            </a:r>
            <a:endParaRPr lang="de-DE" dirty="0"/>
          </a:p>
        </p:txBody>
      </p:sp>
      <p:sp>
        <p:nvSpPr>
          <p:cNvPr id="3" name="Inhaltsplatzhalter 2"/>
          <p:cNvSpPr>
            <a:spLocks noGrp="1"/>
          </p:cNvSpPr>
          <p:nvPr>
            <p:ph idx="1"/>
          </p:nvPr>
        </p:nvSpPr>
        <p:spPr/>
        <p:txBody>
          <a:bodyPr/>
          <a:lstStyle/>
          <a:p>
            <a:r>
              <a:rPr lang="de-DE" dirty="0"/>
              <a:t>Webbasiertes Frontend für </a:t>
            </a:r>
            <a:r>
              <a:rPr lang="de-DE" dirty="0" err="1"/>
              <a:t>motion</a:t>
            </a:r>
            <a:endParaRPr lang="de-DE" dirty="0"/>
          </a:p>
          <a:p>
            <a:r>
              <a:rPr lang="de-DE" dirty="0"/>
              <a:t>Einstellung und Bedienung der Kameras über Webanwendung</a:t>
            </a:r>
          </a:p>
        </p:txBody>
      </p:sp>
    </p:spTree>
    <p:extLst>
      <p:ext uri="{BB962C8B-B14F-4D97-AF65-F5344CB8AC3E}">
        <p14:creationId xmlns:p14="http://schemas.microsoft.com/office/powerpoint/2010/main" val="424093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a:t>Eigenständiges Betriebssystem</a:t>
            </a:r>
          </a:p>
          <a:p>
            <a:r>
              <a:rPr lang="de-DE" dirty="0"/>
              <a:t>Verwendet </a:t>
            </a:r>
            <a:r>
              <a:rPr lang="de-DE" dirty="0" err="1"/>
              <a:t>motioneye</a:t>
            </a:r>
            <a:r>
              <a:rPr lang="de-DE" dirty="0"/>
              <a:t> Weboberfläche</a:t>
            </a:r>
          </a:p>
        </p:txBody>
      </p:sp>
    </p:spTree>
    <p:extLst>
      <p:ext uri="{BB962C8B-B14F-4D97-AF65-F5344CB8AC3E}">
        <p14:creationId xmlns:p14="http://schemas.microsoft.com/office/powerpoint/2010/main" val="223706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a:t>motioneyeOS</a:t>
            </a:r>
            <a:r>
              <a:rPr lang="de-DE" dirty="0"/>
              <a:t/>
            </a:r>
            <a:br>
              <a:rPr lang="de-DE" dirty="0"/>
            </a:br>
            <a:r>
              <a:rPr lang="de-DE" dirty="0"/>
              <a:t>Installation</a:t>
            </a:r>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a:t>Download der neusten Version von</a:t>
            </a:r>
          </a:p>
          <a:p>
            <a:pPr lvl="1"/>
            <a:r>
              <a:rPr lang="de-DE" dirty="0"/>
              <a:t>https://github.com/ccrisan/motioneyeos/releases</a:t>
            </a:r>
          </a:p>
          <a:p>
            <a:pPr lvl="1"/>
            <a:r>
              <a:rPr lang="de-DE" dirty="0"/>
              <a:t>Präfix: </a:t>
            </a:r>
            <a:r>
              <a:rPr lang="de-DE" dirty="0" err="1"/>
              <a:t>motioneyeos-raspberrypi</a:t>
            </a:r>
            <a:endParaRPr lang="de-DE" dirty="0"/>
          </a:p>
          <a:p>
            <a:r>
              <a:rPr lang="de-DE" dirty="0"/>
              <a:t>Schreiben des Images auf die SD Karte</a:t>
            </a:r>
          </a:p>
          <a:p>
            <a:r>
              <a:rPr lang="de-DE" dirty="0"/>
              <a:t>SD Karte, Netzwerkkabel und Kamera anschließen</a:t>
            </a:r>
          </a:p>
          <a:p>
            <a:r>
              <a:rPr lang="de-DE" dirty="0" err="1"/>
              <a:t>Raspberry</a:t>
            </a:r>
            <a:r>
              <a:rPr lang="de-DE" dirty="0"/>
              <a:t> mit Stromversorgung verbinden</a:t>
            </a:r>
          </a:p>
        </p:txBody>
      </p:sp>
    </p:spTree>
    <p:extLst>
      <p:ext uri="{BB962C8B-B14F-4D97-AF65-F5344CB8AC3E}">
        <p14:creationId xmlns:p14="http://schemas.microsoft.com/office/powerpoint/2010/main" val="2308554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xmlns="" id="{817DBAB0-F802-456D-A4FF-FC02C974D420}"/>
              </a:ext>
            </a:extLst>
          </p:cNvPr>
          <p:cNvSpPr>
            <a:spLocks noGrp="1"/>
          </p:cNvSpPr>
          <p:nvPr>
            <p:ph idx="1"/>
          </p:nvPr>
        </p:nvSpPr>
        <p:spPr/>
        <p:txBody>
          <a:bodyPr/>
          <a:lstStyle/>
          <a:p>
            <a:r>
              <a:rPr lang="de-DE" dirty="0"/>
              <a:t>Markanalyse</a:t>
            </a:r>
          </a:p>
          <a:p>
            <a:r>
              <a:rPr lang="de-DE" dirty="0"/>
              <a:t>Verwendete Bauteile</a:t>
            </a:r>
          </a:p>
          <a:p>
            <a:r>
              <a:rPr lang="de-DE" dirty="0" err="1"/>
              <a:t>motion</a:t>
            </a:r>
            <a:r>
              <a:rPr lang="de-DE" dirty="0"/>
              <a:t>, </a:t>
            </a:r>
            <a:r>
              <a:rPr lang="de-DE" dirty="0" err="1"/>
              <a:t>motioneye</a:t>
            </a:r>
            <a:r>
              <a:rPr lang="de-DE" dirty="0"/>
              <a:t> und </a:t>
            </a:r>
            <a:r>
              <a:rPr lang="de-DE" dirty="0" err="1"/>
              <a:t>motioneyeOS</a:t>
            </a:r>
            <a:endParaRPr lang="de-DE" dirty="0"/>
          </a:p>
          <a:p>
            <a:r>
              <a:rPr lang="de-DE" dirty="0"/>
              <a:t>Live-Demo</a:t>
            </a:r>
          </a:p>
          <a:p>
            <a:r>
              <a:rPr lang="de-DE" dirty="0"/>
              <a:t>Bewertung</a:t>
            </a:r>
          </a:p>
          <a:p>
            <a:r>
              <a:rPr lang="de-DE" dirty="0"/>
              <a:t>Anwendungsbereiche &amp; Erweiterungsideen</a:t>
            </a:r>
          </a:p>
        </p:txBody>
      </p:sp>
    </p:spTree>
    <p:extLst>
      <p:ext uri="{BB962C8B-B14F-4D97-AF65-F5344CB8AC3E}">
        <p14:creationId xmlns:p14="http://schemas.microsoft.com/office/powerpoint/2010/main" val="13190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a:t>motioneyeOS</a:t>
            </a:r>
            <a:r>
              <a:rPr lang="de-DE" dirty="0"/>
              <a:t/>
            </a:r>
            <a:br>
              <a:rPr lang="de-DE" dirty="0"/>
            </a:br>
            <a:r>
              <a:rPr lang="de-DE" sz="3600" dirty="0"/>
              <a:t>Bewegungserkennung</a:t>
            </a:r>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a:t>Vergleich jedes neuen Bildes mit Referenzbild</a:t>
            </a:r>
          </a:p>
          <a:p>
            <a:pPr lvl="1"/>
            <a:r>
              <a:rPr lang="de-DE" dirty="0"/>
              <a:t>Intensitätsänderung über </a:t>
            </a:r>
            <a:r>
              <a:rPr lang="de-DE" dirty="0" err="1"/>
              <a:t>Threshold</a:t>
            </a:r>
            <a:endParaRPr lang="de-DE" dirty="0"/>
          </a:p>
          <a:p>
            <a:pPr lvl="1"/>
            <a:r>
              <a:rPr lang="de-DE" dirty="0"/>
              <a:t>Änderung Anzahl Pixel über </a:t>
            </a:r>
            <a:r>
              <a:rPr lang="de-DE" dirty="0" err="1"/>
              <a:t>Threshold</a:t>
            </a:r>
            <a:endParaRPr lang="de-DE" dirty="0"/>
          </a:p>
          <a:p>
            <a:r>
              <a:rPr lang="de-DE" dirty="0"/>
              <a:t>Referenzbild Komposition aus vorherigen Bildern</a:t>
            </a:r>
          </a:p>
          <a:p>
            <a:pPr lvl="1"/>
            <a:r>
              <a:rPr lang="de-DE" dirty="0"/>
              <a:t>(½ N-1)+(1/4 N-2)+(1/8 N-3) + ...</a:t>
            </a:r>
          </a:p>
        </p:txBody>
      </p:sp>
    </p:spTree>
    <p:extLst>
      <p:ext uri="{BB962C8B-B14F-4D97-AF65-F5344CB8AC3E}">
        <p14:creationId xmlns:p14="http://schemas.microsoft.com/office/powerpoint/2010/main" val="447738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a:t>motioneyeOS</a:t>
            </a:r>
            <a:r>
              <a:rPr lang="de-DE" dirty="0"/>
              <a:t/>
            </a:r>
            <a:br>
              <a:rPr lang="de-DE" dirty="0"/>
            </a:br>
            <a:r>
              <a:rPr lang="de-DE" sz="3600" dirty="0"/>
              <a:t>Bewegungserkennung</a:t>
            </a:r>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a:xfrm>
            <a:off x="677333" y="2286000"/>
            <a:ext cx="7704667" cy="3332816"/>
          </a:xfrm>
        </p:spPr>
        <p:txBody>
          <a:bodyPr/>
          <a:lstStyle/>
          <a:p>
            <a:pPr lvl="1"/>
            <a:endParaRPr lang="de-DE" dirty="0"/>
          </a:p>
          <a:p>
            <a:pPr lvl="1"/>
            <a:endParaRPr lang="de-DE" dirty="0"/>
          </a:p>
        </p:txBody>
      </p:sp>
      <p:pic>
        <p:nvPicPr>
          <p:cNvPr id="1029" name="Picture 5" descr="C:\Users\simon\Desktop\Bewegungserkennu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38" y="2340731"/>
            <a:ext cx="8787862" cy="3374269"/>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xmlns="" id="{602CE8D5-55A4-4449-8B5F-3002112E74C1}"/>
              </a:ext>
            </a:extLst>
          </p:cNvPr>
          <p:cNvPicPr>
            <a:picLocks noChangeAspect="1"/>
          </p:cNvPicPr>
          <p:nvPr/>
        </p:nvPicPr>
        <p:blipFill>
          <a:blip r:embed="rId4"/>
          <a:stretch>
            <a:fillRect/>
          </a:stretch>
        </p:blipFill>
        <p:spPr>
          <a:xfrm>
            <a:off x="190500" y="3111967"/>
            <a:ext cx="3404621" cy="2554941"/>
          </a:xfrm>
          <a:prstGeom prst="rect">
            <a:avLst/>
          </a:prstGeom>
        </p:spPr>
      </p:pic>
    </p:spTree>
    <p:extLst>
      <p:ext uri="{BB962C8B-B14F-4D97-AF65-F5344CB8AC3E}">
        <p14:creationId xmlns:p14="http://schemas.microsoft.com/office/powerpoint/2010/main" val="3099245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xmlns=""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xmlns=""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xmlns=""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xmlns="" id="{8DA07469-4787-4D80-B680-A4B1E00A9909}"/>
              </a:ext>
            </a:extLst>
          </p:cNvPr>
          <p:cNvSpPr>
            <a:spLocks noGrp="1"/>
          </p:cNvSpPr>
          <p:nvPr>
            <p:ph idx="1"/>
          </p:nvPr>
        </p:nvSpPr>
        <p:spPr>
          <a:xfrm>
            <a:off x="982133" y="1882588"/>
            <a:ext cx="7704667" cy="2323652"/>
          </a:xfrm>
        </p:spPr>
        <p:txBody>
          <a:bodyPr/>
          <a:lstStyle/>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xmlns=""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5" name="Grafik 4">
            <a:extLst>
              <a:ext uri="{FF2B5EF4-FFF2-40B4-BE49-F238E27FC236}">
                <a16:creationId xmlns:a16="http://schemas.microsoft.com/office/drawing/2014/main" xmlns=""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1559486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xmlns=""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358F2F4-ECF8-4802-9D38-AE986FEBA3D1}"/>
              </a:ext>
            </a:extLst>
          </p:cNvPr>
          <p:cNvSpPr>
            <a:spLocks noGrp="1"/>
          </p:cNvSpPr>
          <p:nvPr>
            <p:ph type="title"/>
          </p:nvPr>
        </p:nvSpPr>
        <p:spPr>
          <a:xfrm>
            <a:off x="982133" y="457201"/>
            <a:ext cx="7704667" cy="1981200"/>
          </a:xfrm>
        </p:spPr>
        <p:txBody>
          <a:bodyPr/>
          <a:lstStyle/>
          <a:p>
            <a:r>
              <a:rPr lang="de-DE" dirty="0"/>
              <a:t>Bewertung</a:t>
            </a:r>
            <a:r>
              <a:rPr lang="de-DE"/>
              <a:t/>
            </a:r>
            <a:br>
              <a:rPr lang="de-DE"/>
            </a:br>
            <a:r>
              <a:rPr lang="de-DE" sz="2400" dirty="0"/>
              <a:t>Allgemein</a:t>
            </a:r>
            <a:r>
              <a:rPr lang="de-DE" dirty="0"/>
              <a:t/>
            </a:r>
            <a:br>
              <a:rPr lang="de-DE" dirty="0"/>
            </a:br>
            <a:endParaRPr lang="de-DE" dirty="0"/>
          </a:p>
        </p:txBody>
      </p:sp>
      <p:sp>
        <p:nvSpPr>
          <p:cNvPr id="5" name="Inhaltsplatzhalter 4">
            <a:extLst>
              <a:ext uri="{FF2B5EF4-FFF2-40B4-BE49-F238E27FC236}">
                <a16:creationId xmlns:a16="http://schemas.microsoft.com/office/drawing/2014/main" xmlns="" id="{887C1629-4C18-44B0-8E0B-0CCBB2C6FB61}"/>
              </a:ext>
            </a:extLst>
          </p:cNvPr>
          <p:cNvSpPr>
            <a:spLocks noGrp="1"/>
          </p:cNvSpPr>
          <p:nvPr>
            <p:ph idx="1"/>
          </p:nvPr>
        </p:nvSpPr>
        <p:spPr/>
        <p:txBody>
          <a:bodyPr>
            <a:noAutofit/>
          </a:bodyPr>
          <a:lstStyle/>
          <a:p>
            <a:r>
              <a:rPr lang="de-DE" dirty="0"/>
              <a:t>Kosten vergleichbar mit </a:t>
            </a:r>
            <a:r>
              <a:rPr lang="de-DE" dirty="0" err="1"/>
              <a:t>Lowend</a:t>
            </a:r>
            <a:r>
              <a:rPr lang="de-DE" dirty="0"/>
              <a:t> Produkten(50 – 70 €)</a:t>
            </a:r>
          </a:p>
          <a:p>
            <a:r>
              <a:rPr lang="de-DE" dirty="0"/>
              <a:t>Relativ einfache Installation und Einrichtung </a:t>
            </a:r>
          </a:p>
          <a:p>
            <a:r>
              <a:rPr lang="de-DE" dirty="0"/>
              <a:t>Hoher Grad an Anpassbarkeit</a:t>
            </a:r>
          </a:p>
          <a:p>
            <a:r>
              <a:rPr lang="de-DE" dirty="0"/>
              <a:t>IR Scheinwerfer bei totaler Dunkelheit empfehlenswert</a:t>
            </a:r>
          </a:p>
          <a:p>
            <a:r>
              <a:rPr lang="de-DE" dirty="0"/>
              <a:t>Kauf oder Herstellen einer Hülle empfehlenswert aber nicht nötig</a:t>
            </a:r>
          </a:p>
        </p:txBody>
      </p:sp>
    </p:spTree>
    <p:extLst>
      <p:ext uri="{BB962C8B-B14F-4D97-AF65-F5344CB8AC3E}">
        <p14:creationId xmlns:p14="http://schemas.microsoft.com/office/powerpoint/2010/main" val="758659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r>
              <a:rPr lang="de-DE" sz="2400" dirty="0"/>
              <a:t>Performanz</a:t>
            </a:r>
            <a:r>
              <a:rPr lang="de-DE" dirty="0"/>
              <a:t/>
            </a:r>
            <a:br>
              <a:rPr lang="de-DE" dirty="0"/>
            </a:br>
            <a:endParaRPr lang="de-DE" dirty="0"/>
          </a:p>
        </p:txBody>
      </p:sp>
      <p:sp>
        <p:nvSpPr>
          <p:cNvPr id="5" name="Inhaltsplatzhalter 4">
            <a:extLst>
              <a:ext uri="{FF2B5EF4-FFF2-40B4-BE49-F238E27FC236}">
                <a16:creationId xmlns:a16="http://schemas.microsoft.com/office/drawing/2014/main" xmlns="" id="{887C1629-4C18-44B0-8E0B-0CCBB2C6FB61}"/>
              </a:ext>
            </a:extLst>
          </p:cNvPr>
          <p:cNvSpPr>
            <a:spLocks noGrp="1"/>
          </p:cNvSpPr>
          <p:nvPr>
            <p:ph idx="1"/>
          </p:nvPr>
        </p:nvSpPr>
        <p:spPr>
          <a:noFill/>
        </p:spPr>
        <p:txBody>
          <a:bodyPr>
            <a:noAutofit/>
          </a:bodyPr>
          <a:lstStyle/>
          <a:p>
            <a:r>
              <a:rPr lang="de-DE" dirty="0"/>
              <a:t>Problemlos auf beiden Pi Modellen</a:t>
            </a:r>
          </a:p>
          <a:p>
            <a:r>
              <a:rPr lang="de-DE" dirty="0"/>
              <a:t>Selten Abstürze von </a:t>
            </a:r>
            <a:r>
              <a:rPr lang="de-DE" dirty="0" err="1"/>
              <a:t>motioneyeOS</a:t>
            </a:r>
            <a:endParaRPr lang="de-DE" dirty="0"/>
          </a:p>
          <a:p>
            <a:r>
              <a:rPr lang="de-DE" dirty="0"/>
              <a:t>Bessere Performanz von </a:t>
            </a:r>
            <a:r>
              <a:rPr lang="de-DE" dirty="0" err="1"/>
              <a:t>motioneye</a:t>
            </a:r>
            <a:r>
              <a:rPr lang="de-DE" dirty="0"/>
              <a:t> mit 128mb Grafikspeicher</a:t>
            </a:r>
          </a:p>
          <a:p>
            <a:r>
              <a:rPr lang="de-DE" dirty="0"/>
              <a:t>Errichte Bildraten von 15-25 FPS ausreichend für Bewegungserkennung</a:t>
            </a:r>
          </a:p>
        </p:txBody>
      </p:sp>
    </p:spTree>
    <p:extLst>
      <p:ext uri="{BB962C8B-B14F-4D97-AF65-F5344CB8AC3E}">
        <p14:creationId xmlns:p14="http://schemas.microsoft.com/office/powerpoint/2010/main" val="1719438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a16="http://schemas.microsoft.com/office/drawing/2014/main" xmlns=""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xmlns="" id="{EB20B10D-FF70-485B-9CB9-488B40C85A1A}"/>
              </a:ext>
            </a:extLst>
          </p:cNvPr>
          <p:cNvPicPr>
            <a:picLocks noGrp="1" noChangeAspect="1"/>
          </p:cNvPicPr>
          <p:nvPr>
            <p:ph idx="1"/>
          </p:nvPr>
        </p:nvPicPr>
        <p:blipFill>
          <a:blip r:embed="rId2"/>
          <a:stretch>
            <a:fillRect/>
          </a:stretch>
        </p:blipFill>
        <p:spPr>
          <a:xfrm>
            <a:off x="4030463" y="2321735"/>
            <a:ext cx="5013014" cy="3914925"/>
          </a:xfrm>
        </p:spPr>
      </p:pic>
      <p:pic>
        <p:nvPicPr>
          <p:cNvPr id="10" name="Grafik 9" descr="Ein Bild, das Wasser, drinnen enthält.&#10;&#10;Mit sehr hoher Zuverlässigkeit generierte Beschreibung">
            <a:extLst>
              <a:ext uri="{FF2B5EF4-FFF2-40B4-BE49-F238E27FC236}">
                <a16:creationId xmlns:a16="http://schemas.microsoft.com/office/drawing/2014/main" xmlns="" id="{21C0D65B-5A97-4196-B30C-C8923E8778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6589" y="1819006"/>
            <a:ext cx="3962399" cy="891540"/>
          </a:xfrm>
          <a:prstGeom prst="rect">
            <a:avLst/>
          </a:prstGeom>
        </p:spPr>
      </p:pic>
      <p:sp>
        <p:nvSpPr>
          <p:cNvPr id="12" name="Freihandform: Form 11">
            <a:extLst>
              <a:ext uri="{FF2B5EF4-FFF2-40B4-BE49-F238E27FC236}">
                <a16:creationId xmlns:a16="http://schemas.microsoft.com/office/drawing/2014/main" xmlns="" id="{1A2F2CA0-8C56-4114-BB64-552FF15D033E}"/>
              </a:ext>
            </a:extLst>
          </p:cNvPr>
          <p:cNvSpPr/>
          <p:nvPr/>
        </p:nvSpPr>
        <p:spPr>
          <a:xfrm>
            <a:off x="2201662" y="2445288"/>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xmlns="" id="{9ADF5A44-473D-46C0-A6B1-34A859856491}"/>
              </a:ext>
            </a:extLst>
          </p:cNvPr>
          <p:cNvSpPr/>
          <p:nvPr/>
        </p:nvSpPr>
        <p:spPr>
          <a:xfrm>
            <a:off x="1828800" y="3208768"/>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xmlns="" id="{A979B4AE-17DC-445C-9756-D85E9F03C9C4}"/>
              </a:ext>
            </a:extLst>
          </p:cNvPr>
          <p:cNvSpPr/>
          <p:nvPr/>
        </p:nvSpPr>
        <p:spPr>
          <a:xfrm rot="19824476">
            <a:off x="2658329" y="4336471"/>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
        <p:nvSpPr>
          <p:cNvPr id="9" name="Rechteck 8">
            <a:extLst>
              <a:ext uri="{FF2B5EF4-FFF2-40B4-BE49-F238E27FC236}">
                <a16:creationId xmlns:a16="http://schemas.microsoft.com/office/drawing/2014/main" xmlns="" id="{D39DF13A-1879-4D30-8689-826A15AB3BE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spTree>
    <p:extLst>
      <p:ext uri="{BB962C8B-B14F-4D97-AF65-F5344CB8AC3E}">
        <p14:creationId xmlns:p14="http://schemas.microsoft.com/office/powerpoint/2010/main" val="707571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xmlns=""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210167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xmlns=""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xmlns=""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xmlns=""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xmlns="" val="315927865"/>
                    </a:ext>
                  </a:extLst>
                </a:gridCol>
                <a:gridCol w="1548039">
                  <a:extLst>
                    <a:ext uri="{9D8B030D-6E8A-4147-A177-3AD203B41FA5}">
                      <a16:colId xmlns:a16="http://schemas.microsoft.com/office/drawing/2014/main" xmlns="" val="3827864307"/>
                    </a:ext>
                  </a:extLst>
                </a:gridCol>
                <a:gridCol w="1548039">
                  <a:extLst>
                    <a:ext uri="{9D8B030D-6E8A-4147-A177-3AD203B41FA5}">
                      <a16:colId xmlns:a16="http://schemas.microsoft.com/office/drawing/2014/main" xmlns=""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2917821609"/>
                  </a:ext>
                </a:extLst>
              </a:tr>
            </a:tbl>
          </a:graphicData>
        </a:graphic>
      </p:graphicFrame>
      <p:grpSp>
        <p:nvGrpSpPr>
          <p:cNvPr id="27" name="Gruppieren 26">
            <a:extLst>
              <a:ext uri="{FF2B5EF4-FFF2-40B4-BE49-F238E27FC236}">
                <a16:creationId xmlns:a16="http://schemas.microsoft.com/office/drawing/2014/main" xmlns=""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xmlns=""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xmlns=""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xmlns=""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xmlns=""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xmlns=""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xmlns=""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xmlns=""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xmlns=""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xmlns=""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xmlns=""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xmlns=""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xmlns=""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xmlns=""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xmlns=""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xmlns=""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xmlns=""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xmlns=""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xmlns=""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xmlns=""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xmlns=""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xmlns=""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xmlns=""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xmlns=""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xmlns=""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xmlns=""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F0B3664-F093-47B2-82CD-A59EC86FBF22}"/>
              </a:ext>
            </a:extLst>
          </p:cNvPr>
          <p:cNvSpPr>
            <a:spLocks noGrp="1"/>
          </p:cNvSpPr>
          <p:nvPr>
            <p:ph type="title"/>
          </p:nvPr>
        </p:nvSpPr>
        <p:spPr>
          <a:xfrm>
            <a:off x="2095279" y="3400236"/>
            <a:ext cx="6699805" cy="3253665"/>
          </a:xfrm>
        </p:spPr>
        <p:txBody>
          <a:bodyPr/>
          <a:lstStyle/>
          <a:p>
            <a:r>
              <a:rPr lang="de-DE" dirty="0"/>
              <a:t>Bewegungserkennung mit </a:t>
            </a:r>
            <a:br>
              <a:rPr lang="de-DE" dirty="0"/>
            </a:br>
            <a:r>
              <a:rPr lang="de-DE" dirty="0"/>
              <a:t>IR-Beleuchtung</a:t>
            </a:r>
          </a:p>
        </p:txBody>
      </p:sp>
      <p:pic>
        <p:nvPicPr>
          <p:cNvPr id="4" name="Grafik 3">
            <a:extLst>
              <a:ext uri="{FF2B5EF4-FFF2-40B4-BE49-F238E27FC236}">
                <a16:creationId xmlns:a16="http://schemas.microsoft.com/office/drawing/2014/main" xmlns="" id="{3A38A91C-0589-4EF3-B611-55B8604C4811}"/>
              </a:ext>
            </a:extLst>
          </p:cNvPr>
          <p:cNvPicPr>
            <a:picLocks noChangeAspect="1"/>
          </p:cNvPicPr>
          <p:nvPr/>
        </p:nvPicPr>
        <p:blipFill>
          <a:blip r:embed="rId3"/>
          <a:stretch>
            <a:fillRect/>
          </a:stretch>
        </p:blipFill>
        <p:spPr>
          <a:xfrm>
            <a:off x="1684497" y="204099"/>
            <a:ext cx="6809798" cy="5107349"/>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a16="http://schemas.microsoft.com/office/drawing/2014/main" xmlns="" id="{95545BF7-3E50-4970-8D04-8D2F68154B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33556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xmlns="" id="{EB20B10D-FF70-485B-9CB9-488B40C85A1A}"/>
              </a:ext>
            </a:extLst>
          </p:cNvPr>
          <p:cNvPicPr>
            <a:picLocks noGrp="1" noChangeAspect="1"/>
          </p:cNvPicPr>
          <p:nvPr>
            <p:ph idx="1"/>
          </p:nvPr>
        </p:nvPicPr>
        <p:blipFill>
          <a:blip r:embed="rId3"/>
          <a:stretch>
            <a:fillRect/>
          </a:stretch>
        </p:blipFill>
        <p:spPr>
          <a:xfrm>
            <a:off x="4030463" y="2182844"/>
            <a:ext cx="5013014" cy="3914925"/>
          </a:xfrm>
        </p:spPr>
      </p:pic>
      <p:sp>
        <p:nvSpPr>
          <p:cNvPr id="8" name="Rechteck 7">
            <a:extLst>
              <a:ext uri="{FF2B5EF4-FFF2-40B4-BE49-F238E27FC236}">
                <a16:creationId xmlns:a16="http://schemas.microsoft.com/office/drawing/2014/main" xmlns="" id="{AEE60558-C5DF-4174-8556-24F895092DA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pic>
        <p:nvPicPr>
          <p:cNvPr id="10" name="Grafik 9" descr="Ein Bild, das Wasser, drinnen enthält.&#10;&#10;Mit sehr hoher Zuverlässigkeit generierte Beschreibung">
            <a:extLst>
              <a:ext uri="{FF2B5EF4-FFF2-40B4-BE49-F238E27FC236}">
                <a16:creationId xmlns:a16="http://schemas.microsoft.com/office/drawing/2014/main" xmlns=""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680115"/>
            <a:ext cx="3962399" cy="891540"/>
          </a:xfrm>
          <a:prstGeom prst="rect">
            <a:avLst/>
          </a:prstGeom>
        </p:spPr>
      </p:pic>
      <p:sp>
        <p:nvSpPr>
          <p:cNvPr id="12" name="Freihandform: Form 11">
            <a:extLst>
              <a:ext uri="{FF2B5EF4-FFF2-40B4-BE49-F238E27FC236}">
                <a16:creationId xmlns:a16="http://schemas.microsoft.com/office/drawing/2014/main" xmlns="" id="{1A2F2CA0-8C56-4114-BB64-552FF15D033E}"/>
              </a:ext>
            </a:extLst>
          </p:cNvPr>
          <p:cNvSpPr/>
          <p:nvPr/>
        </p:nvSpPr>
        <p:spPr>
          <a:xfrm>
            <a:off x="2201662" y="2892323"/>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xmlns="" id="{9ADF5A44-473D-46C0-A6B1-34A859856491}"/>
              </a:ext>
            </a:extLst>
          </p:cNvPr>
          <p:cNvSpPr/>
          <p:nvPr/>
        </p:nvSpPr>
        <p:spPr>
          <a:xfrm>
            <a:off x="1828800" y="3069877"/>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xmlns="" id="{A979B4AE-17DC-445C-9756-D85E9F03C9C4}"/>
              </a:ext>
            </a:extLst>
          </p:cNvPr>
          <p:cNvSpPr/>
          <p:nvPr/>
        </p:nvSpPr>
        <p:spPr>
          <a:xfrm rot="19824476">
            <a:off x="2658329" y="4197580"/>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a16="http://schemas.microsoft.com/office/drawing/2014/main" xmlns=""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a:t>
            </a:r>
            <a:br>
              <a:rPr lang="de-DE" dirty="0"/>
            </a:br>
            <a:r>
              <a:rPr lang="de-DE" dirty="0" err="1"/>
              <a:t>crontab</a:t>
            </a:r>
            <a:endParaRPr lang="de-DE" dirty="0"/>
          </a:p>
          <a:p>
            <a:endParaRPr lang="de-DE" dirty="0"/>
          </a:p>
          <a:p>
            <a:r>
              <a:rPr lang="de-DE" dirty="0"/>
              <a:t>Skript auf </a:t>
            </a:r>
            <a:r>
              <a:rPr lang="de-DE" dirty="0" err="1"/>
              <a:t>github</a:t>
            </a:r>
            <a:endParaRPr lang="de-DE" dirty="0"/>
          </a:p>
        </p:txBody>
      </p:sp>
      <p:pic>
        <p:nvPicPr>
          <p:cNvPr id="6" name="Grafik 5">
            <a:extLst>
              <a:ext uri="{FF2B5EF4-FFF2-40B4-BE49-F238E27FC236}">
                <a16:creationId xmlns:a16="http://schemas.microsoft.com/office/drawing/2014/main" xmlns="" id="{E80AD62A-B263-438F-8ADB-5BC4AD377287}"/>
              </a:ext>
            </a:extLst>
          </p:cNvPr>
          <p:cNvPicPr>
            <a:picLocks noChangeAspect="1"/>
          </p:cNvPicPr>
          <p:nvPr/>
        </p:nvPicPr>
        <p:blipFill rotWithShape="1">
          <a:blip r:embed="rId3"/>
          <a:srcRect r="43621" b="36898"/>
          <a:stretch/>
        </p:blipFill>
        <p:spPr>
          <a:xfrm>
            <a:off x="4646070" y="3982316"/>
            <a:ext cx="4393035" cy="2765725"/>
          </a:xfrm>
          <a:prstGeom prst="rect">
            <a:avLst/>
          </a:prstGeom>
        </p:spPr>
      </p:pic>
      <p:pic>
        <p:nvPicPr>
          <p:cNvPr id="8" name="Grafik 7">
            <a:extLst>
              <a:ext uri="{FF2B5EF4-FFF2-40B4-BE49-F238E27FC236}">
                <a16:creationId xmlns:a16="http://schemas.microsoft.com/office/drawing/2014/main" xmlns=""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CB177CD5-54CA-4D8C-8CBF-7422FE09B3BE}"/>
              </a:ext>
            </a:extLst>
          </p:cNvPr>
          <p:cNvSpPr>
            <a:spLocks noGrp="1"/>
          </p:cNvSpPr>
          <p:nvPr>
            <p:ph type="title"/>
          </p:nvPr>
        </p:nvSpPr>
        <p:spPr>
          <a:xfrm>
            <a:off x="982133" y="457201"/>
            <a:ext cx="6518262" cy="966485"/>
          </a:xfrm>
        </p:spPr>
        <p:txBody>
          <a:bodyPr/>
          <a:lstStyle/>
          <a:p>
            <a:r>
              <a:rPr lang="de-DE" dirty="0"/>
              <a:t>Medizin und Pflege</a:t>
            </a:r>
          </a:p>
        </p:txBody>
      </p:sp>
      <p:pic>
        <p:nvPicPr>
          <p:cNvPr id="3" name="Grafik 2">
            <a:extLst>
              <a:ext uri="{FF2B5EF4-FFF2-40B4-BE49-F238E27FC236}">
                <a16:creationId xmlns:a16="http://schemas.microsoft.com/office/drawing/2014/main" xmlns="" id="{BE93F23D-D7A7-436F-8C6C-68BC3E816C27}"/>
              </a:ext>
            </a:extLst>
          </p:cNvPr>
          <p:cNvPicPr>
            <a:picLocks noChangeAspect="1"/>
          </p:cNvPicPr>
          <p:nvPr/>
        </p:nvPicPr>
        <p:blipFill rotWithShape="1">
          <a:blip r:embed="rId2"/>
          <a:srcRect l="4657" b="12440"/>
          <a:stretch/>
        </p:blipFill>
        <p:spPr>
          <a:xfrm>
            <a:off x="5439846" y="1782501"/>
            <a:ext cx="3596230" cy="4953965"/>
          </a:xfrm>
          <a:prstGeom prst="rect">
            <a:avLst/>
          </a:prstGeom>
        </p:spPr>
      </p:pic>
      <p:pic>
        <p:nvPicPr>
          <p:cNvPr id="9" name="Grafik 8">
            <a:extLst>
              <a:ext uri="{FF2B5EF4-FFF2-40B4-BE49-F238E27FC236}">
                <a16:creationId xmlns:a16="http://schemas.microsoft.com/office/drawing/2014/main" xmlns="" id="{D6E29C6E-D5BB-426B-A4C3-B426CCA05651}"/>
              </a:ext>
            </a:extLst>
          </p:cNvPr>
          <p:cNvPicPr>
            <a:picLocks noChangeAspect="1"/>
          </p:cNvPicPr>
          <p:nvPr/>
        </p:nvPicPr>
        <p:blipFill rotWithShape="1">
          <a:blip r:embed="rId3"/>
          <a:srcRect r="16804" b="12514"/>
          <a:stretch/>
        </p:blipFill>
        <p:spPr>
          <a:xfrm>
            <a:off x="1414401" y="3115709"/>
            <a:ext cx="3921242" cy="2915758"/>
          </a:xfrm>
          <a:prstGeom prst="rect">
            <a:avLst/>
          </a:prstGeom>
        </p:spPr>
      </p:pic>
      <p:sp>
        <p:nvSpPr>
          <p:cNvPr id="10" name="Inhaltsplatzhalter 2">
            <a:extLst>
              <a:ext uri="{FF2B5EF4-FFF2-40B4-BE49-F238E27FC236}">
                <a16:creationId xmlns:a16="http://schemas.microsoft.com/office/drawing/2014/main" xmlns="" id="{36D4F6EE-5D3B-4BAB-A571-E6FB1A8F163F}"/>
              </a:ext>
            </a:extLst>
          </p:cNvPr>
          <p:cNvSpPr>
            <a:spLocks noGrp="1"/>
          </p:cNvSpPr>
          <p:nvPr>
            <p:ph idx="1"/>
          </p:nvPr>
        </p:nvSpPr>
        <p:spPr>
          <a:xfrm>
            <a:off x="842060" y="1319514"/>
            <a:ext cx="4794525" cy="1879823"/>
          </a:xfrm>
        </p:spPr>
        <p:txBody>
          <a:bodyPr/>
          <a:lstStyle/>
          <a:p>
            <a:r>
              <a:rPr lang="de-DE" dirty="0"/>
              <a:t>Bewegungsüberwachung bei Dementen mit Weglauftendenz oder zur Sturzerkennung</a:t>
            </a:r>
          </a:p>
        </p:txBody>
      </p:sp>
      <p:sp>
        <p:nvSpPr>
          <p:cNvPr id="6" name="Rechteck 5">
            <a:extLst>
              <a:ext uri="{FF2B5EF4-FFF2-40B4-BE49-F238E27FC236}">
                <a16:creationId xmlns:a16="http://schemas.microsoft.com/office/drawing/2014/main" xmlns="" id="{D9B2758E-18F6-4B6B-A3CC-7B6FA9109A23}"/>
              </a:ext>
            </a:extLst>
          </p:cNvPr>
          <p:cNvSpPr/>
          <p:nvPr/>
        </p:nvSpPr>
        <p:spPr>
          <a:xfrm>
            <a:off x="1357734" y="6031467"/>
            <a:ext cx="3977909" cy="738664"/>
          </a:xfrm>
          <a:prstGeom prst="rect">
            <a:avLst/>
          </a:prstGeom>
        </p:spPr>
        <p:txBody>
          <a:bodyPr wrap="square">
            <a:spAutoFit/>
          </a:bodyPr>
          <a:lstStyle/>
          <a:p>
            <a:pPr algn="r"/>
            <a:r>
              <a:rPr lang="de-DE" sz="1400" dirty="0"/>
              <a:t>Bilder: http://www.lwl.org/LWL/Soziales/</a:t>
            </a:r>
            <a:br>
              <a:rPr lang="de-DE" sz="1400" dirty="0"/>
            </a:br>
            <a:r>
              <a:rPr lang="de-DE" sz="1400" dirty="0"/>
              <a:t>Richtung-Inklusion/gesundheit</a:t>
            </a:r>
          </a:p>
          <a:p>
            <a:pPr algn="r"/>
            <a:r>
              <a:rPr lang="de-DE" sz="1400" dirty="0"/>
              <a:t>pflege-today.de/die-folgen-eines-sturzes</a:t>
            </a:r>
          </a:p>
        </p:txBody>
      </p:sp>
    </p:spTree>
    <p:extLst>
      <p:ext uri="{BB962C8B-B14F-4D97-AF65-F5344CB8AC3E}">
        <p14:creationId xmlns:p14="http://schemas.microsoft.com/office/powerpoint/2010/main" val="1075687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xmlns="" id="{1583CCEC-D1F5-41A3-A61F-7A2DC477F1CF}"/>
              </a:ext>
            </a:extLst>
          </p:cNvPr>
          <p:cNvSpPr>
            <a:spLocks noGrp="1"/>
          </p:cNvSpPr>
          <p:nvPr>
            <p:ph idx="1"/>
          </p:nvPr>
        </p:nvSpPr>
        <p:spPr>
          <a:xfrm>
            <a:off x="982133" y="2025570"/>
            <a:ext cx="7704667" cy="3831220"/>
          </a:xfrm>
        </p:spPr>
        <p:txBody>
          <a:bodyPr/>
          <a:lstStyle/>
          <a:p>
            <a:r>
              <a:rPr lang="de-DE" dirty="0"/>
              <a:t>Meldung von Stillstand</a:t>
            </a:r>
            <a:br>
              <a:rPr lang="de-DE" dirty="0"/>
            </a:br>
            <a:r>
              <a:rPr lang="de-DE" dirty="0"/>
              <a:t>in der Produktion</a:t>
            </a:r>
          </a:p>
          <a:p>
            <a:endParaRPr lang="de-DE" dirty="0"/>
          </a:p>
          <a:p>
            <a:endParaRPr lang="de-DE" dirty="0"/>
          </a:p>
          <a:p>
            <a:endParaRPr lang="de-DE" dirty="0"/>
          </a:p>
          <a:p>
            <a:r>
              <a:rPr lang="de-DE" dirty="0"/>
              <a:t>Meldung unautorisierter </a:t>
            </a:r>
            <a:br>
              <a:rPr lang="de-DE" dirty="0"/>
            </a:br>
            <a:r>
              <a:rPr lang="de-DE" dirty="0"/>
              <a:t>Bewegung</a:t>
            </a:r>
          </a:p>
        </p:txBody>
      </p:sp>
      <p:pic>
        <p:nvPicPr>
          <p:cNvPr id="7" name="Grafik 6">
            <a:extLst>
              <a:ext uri="{FF2B5EF4-FFF2-40B4-BE49-F238E27FC236}">
                <a16:creationId xmlns:a16="http://schemas.microsoft.com/office/drawing/2014/main" xmlns="" id="{E9474C81-1623-4E2C-B19B-00F003FF5B7D}"/>
              </a:ext>
            </a:extLst>
          </p:cNvPr>
          <p:cNvPicPr>
            <a:picLocks noChangeAspect="1"/>
          </p:cNvPicPr>
          <p:nvPr/>
        </p:nvPicPr>
        <p:blipFill>
          <a:blip r:embed="rId3"/>
          <a:stretch>
            <a:fillRect/>
          </a:stretch>
        </p:blipFill>
        <p:spPr>
          <a:xfrm>
            <a:off x="5062023" y="1828800"/>
            <a:ext cx="3885700" cy="2958719"/>
          </a:xfrm>
          <a:prstGeom prst="rect">
            <a:avLst/>
          </a:prstGeom>
        </p:spPr>
      </p:pic>
      <p:sp>
        <p:nvSpPr>
          <p:cNvPr id="8" name="Rechteck 7">
            <a:extLst>
              <a:ext uri="{FF2B5EF4-FFF2-40B4-BE49-F238E27FC236}">
                <a16:creationId xmlns:a16="http://schemas.microsoft.com/office/drawing/2014/main" xmlns=""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xmlns="" id="{3F0F189B-2E84-4746-B92B-CDCE2487FE3E}"/>
              </a:ext>
            </a:extLst>
          </p:cNvPr>
          <p:cNvSpPr/>
          <p:nvPr/>
        </p:nvSpPr>
        <p:spPr>
          <a:xfrm>
            <a:off x="2530944" y="6159118"/>
            <a:ext cx="4082112" cy="523220"/>
          </a:xfrm>
          <a:prstGeom prst="rect">
            <a:avLst/>
          </a:prstGeom>
        </p:spPr>
        <p:txBody>
          <a:bodyPr wrap="square">
            <a:spAutoFit/>
          </a:bodyPr>
          <a:lstStyle/>
          <a:p>
            <a:r>
              <a:rPr lang="de-DE" sz="1400" dirty="0"/>
              <a:t>Videos: http://gph.is/1fkCQvU, https://youtu.be/VBIlVGVabww</a:t>
            </a:r>
          </a:p>
        </p:txBody>
      </p:sp>
      <p:pic>
        <p:nvPicPr>
          <p:cNvPr id="11" name="Grafik 10">
            <a:extLst>
              <a:ext uri="{FF2B5EF4-FFF2-40B4-BE49-F238E27FC236}">
                <a16:creationId xmlns:a16="http://schemas.microsoft.com/office/drawing/2014/main" xmlns="" id="{071AB98C-04A9-4E06-8A65-E36428FCBAC3}"/>
              </a:ext>
            </a:extLst>
          </p:cNvPr>
          <p:cNvPicPr>
            <a:picLocks noChangeAspect="1"/>
          </p:cNvPicPr>
          <p:nvPr/>
        </p:nvPicPr>
        <p:blipFill>
          <a:blip r:embed="rId4"/>
          <a:stretch>
            <a:fillRect/>
          </a:stretch>
        </p:blipFill>
        <p:spPr>
          <a:xfrm>
            <a:off x="5062022" y="4489039"/>
            <a:ext cx="3885701" cy="2187895"/>
          </a:xfrm>
          <a:prstGeom prst="rect">
            <a:avLst/>
          </a:prstGeom>
        </p:spPr>
      </p:pic>
    </p:spTree>
    <p:extLst>
      <p:ext uri="{BB962C8B-B14F-4D97-AF65-F5344CB8AC3E}">
        <p14:creationId xmlns:p14="http://schemas.microsoft.com/office/powerpoint/2010/main" val="3239652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xmlns="" id="{1583CCEC-D1F5-41A3-A61F-7A2DC477F1CF}"/>
              </a:ext>
            </a:extLst>
          </p:cNvPr>
          <p:cNvSpPr>
            <a:spLocks noGrp="1"/>
          </p:cNvSpPr>
          <p:nvPr>
            <p:ph idx="1"/>
          </p:nvPr>
        </p:nvSpPr>
        <p:spPr>
          <a:xfrm>
            <a:off x="982133" y="2025570"/>
            <a:ext cx="7704667" cy="1689903"/>
          </a:xfrm>
        </p:spPr>
        <p:txBody>
          <a:bodyPr/>
          <a:lstStyle/>
          <a:p>
            <a:r>
              <a:rPr lang="de-DE" dirty="0"/>
              <a:t>Meldung unautorisierter Bewegung</a:t>
            </a:r>
          </a:p>
          <a:p>
            <a:r>
              <a:rPr lang="de-DE" dirty="0"/>
              <a:t>Zeitsteuerung von Motion</a:t>
            </a:r>
          </a:p>
        </p:txBody>
      </p:sp>
      <p:sp>
        <p:nvSpPr>
          <p:cNvPr id="8" name="Rechteck 7">
            <a:extLst>
              <a:ext uri="{FF2B5EF4-FFF2-40B4-BE49-F238E27FC236}">
                <a16:creationId xmlns:a16="http://schemas.microsoft.com/office/drawing/2014/main" xmlns=""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xmlns="" id="{3F0F189B-2E84-4746-B92B-CDCE2487FE3E}"/>
              </a:ext>
            </a:extLst>
          </p:cNvPr>
          <p:cNvSpPr/>
          <p:nvPr/>
        </p:nvSpPr>
        <p:spPr>
          <a:xfrm>
            <a:off x="2040923" y="6400799"/>
            <a:ext cx="4082112" cy="307777"/>
          </a:xfrm>
          <a:prstGeom prst="rect">
            <a:avLst/>
          </a:prstGeom>
        </p:spPr>
        <p:txBody>
          <a:bodyPr wrap="square">
            <a:spAutoFit/>
          </a:bodyPr>
          <a:lstStyle/>
          <a:p>
            <a:r>
              <a:rPr lang="de-DE" sz="1400" dirty="0"/>
              <a:t>Video: https://youtu.be/VBIlVGVabww</a:t>
            </a:r>
          </a:p>
        </p:txBody>
      </p:sp>
      <p:pic>
        <p:nvPicPr>
          <p:cNvPr id="11" name="Grafik 10">
            <a:extLst>
              <a:ext uri="{FF2B5EF4-FFF2-40B4-BE49-F238E27FC236}">
                <a16:creationId xmlns:a16="http://schemas.microsoft.com/office/drawing/2014/main" xmlns="" id="{071AB98C-04A9-4E06-8A65-E36428FCBAC3}"/>
              </a:ext>
            </a:extLst>
          </p:cNvPr>
          <p:cNvPicPr>
            <a:picLocks noChangeAspect="1"/>
          </p:cNvPicPr>
          <p:nvPr/>
        </p:nvPicPr>
        <p:blipFill>
          <a:blip r:embed="rId2"/>
          <a:stretch>
            <a:fillRect/>
          </a:stretch>
        </p:blipFill>
        <p:spPr>
          <a:xfrm>
            <a:off x="5062022" y="4489039"/>
            <a:ext cx="3885701" cy="2187895"/>
          </a:xfrm>
          <a:prstGeom prst="rect">
            <a:avLst/>
          </a:prstGeom>
        </p:spPr>
      </p:pic>
      <p:pic>
        <p:nvPicPr>
          <p:cNvPr id="4" name="Grafik 3">
            <a:extLst>
              <a:ext uri="{FF2B5EF4-FFF2-40B4-BE49-F238E27FC236}">
                <a16:creationId xmlns:a16="http://schemas.microsoft.com/office/drawing/2014/main" xmlns="" id="{B87518C2-8D3E-49BC-B412-91C15B57433A}"/>
              </a:ext>
            </a:extLst>
          </p:cNvPr>
          <p:cNvPicPr>
            <a:picLocks noChangeAspect="1"/>
          </p:cNvPicPr>
          <p:nvPr/>
        </p:nvPicPr>
        <p:blipFill rotWithShape="1">
          <a:blip r:embed="rId3"/>
          <a:srcRect l="22620"/>
          <a:stretch/>
        </p:blipFill>
        <p:spPr>
          <a:xfrm>
            <a:off x="979911" y="3525843"/>
            <a:ext cx="4082112" cy="2348542"/>
          </a:xfrm>
          <a:prstGeom prst="rect">
            <a:avLst/>
          </a:prstGeom>
        </p:spPr>
      </p:pic>
      <p:pic>
        <p:nvPicPr>
          <p:cNvPr id="10" name="Grafik 9">
            <a:extLst>
              <a:ext uri="{FF2B5EF4-FFF2-40B4-BE49-F238E27FC236}">
                <a16:creationId xmlns:a16="http://schemas.microsoft.com/office/drawing/2014/main" xmlns="" id="{2F3591E1-EDBD-417D-BAA0-FEF21093F5F4}"/>
              </a:ext>
            </a:extLst>
          </p:cNvPr>
          <p:cNvPicPr>
            <a:picLocks noChangeAspect="1"/>
          </p:cNvPicPr>
          <p:nvPr/>
        </p:nvPicPr>
        <p:blipFill rotWithShape="1">
          <a:blip r:embed="rId3"/>
          <a:srcRect r="89174" b="82422"/>
          <a:stretch/>
        </p:blipFill>
        <p:spPr>
          <a:xfrm>
            <a:off x="979911" y="3525843"/>
            <a:ext cx="571097" cy="412831"/>
          </a:xfrm>
          <a:prstGeom prst="rect">
            <a:avLst/>
          </a:prstGeom>
        </p:spPr>
      </p:pic>
    </p:spTree>
    <p:extLst>
      <p:ext uri="{BB962C8B-B14F-4D97-AF65-F5344CB8AC3E}">
        <p14:creationId xmlns:p14="http://schemas.microsoft.com/office/powerpoint/2010/main" val="3040520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53AFA258-48B4-415E-8213-6C2A8A883C96}"/>
              </a:ext>
            </a:extLst>
          </p:cNvPr>
          <p:cNvSpPr>
            <a:spLocks noGrp="1"/>
          </p:cNvSpPr>
          <p:nvPr>
            <p:ph type="title"/>
          </p:nvPr>
        </p:nvSpPr>
        <p:spPr/>
        <p:txBody>
          <a:bodyPr/>
          <a:lstStyle/>
          <a:p>
            <a:r>
              <a:rPr lang="de-DE" dirty="0"/>
              <a:t>Bewegungsüberwachung</a:t>
            </a:r>
          </a:p>
        </p:txBody>
      </p:sp>
      <p:pic>
        <p:nvPicPr>
          <p:cNvPr id="2" name="Grafik 1">
            <a:extLst>
              <a:ext uri="{FF2B5EF4-FFF2-40B4-BE49-F238E27FC236}">
                <a16:creationId xmlns:a16="http://schemas.microsoft.com/office/drawing/2014/main" xmlns="" id="{80FD5AFA-1A8C-4C81-8522-4388289801EB}"/>
              </a:ext>
            </a:extLst>
          </p:cNvPr>
          <p:cNvPicPr>
            <a:picLocks noChangeAspect="1"/>
          </p:cNvPicPr>
          <p:nvPr/>
        </p:nvPicPr>
        <p:blipFill rotWithShape="1">
          <a:blip r:embed="rId3"/>
          <a:srcRect b="10359"/>
          <a:stretch/>
        </p:blipFill>
        <p:spPr>
          <a:xfrm>
            <a:off x="2445809" y="1917633"/>
            <a:ext cx="5824436" cy="4655696"/>
          </a:xfrm>
          <a:prstGeom prst="rect">
            <a:avLst/>
          </a:prstGeom>
        </p:spPr>
      </p:pic>
    </p:spTree>
    <p:extLst>
      <p:ext uri="{BB962C8B-B14F-4D97-AF65-F5344CB8AC3E}">
        <p14:creationId xmlns:p14="http://schemas.microsoft.com/office/powerpoint/2010/main" val="425442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3FBC9AF2-291C-4534-AD23-B919ED6F4D29}"/>
              </a:ext>
            </a:extLst>
          </p:cNvPr>
          <p:cNvSpPr>
            <a:spLocks noGrp="1"/>
          </p:cNvSpPr>
          <p:nvPr>
            <p:ph type="title"/>
          </p:nvPr>
        </p:nvSpPr>
        <p:spPr/>
        <p:txBody>
          <a:bodyPr/>
          <a:lstStyle/>
          <a:p>
            <a:r>
              <a:rPr lang="de-DE" dirty="0"/>
              <a:t>Amateur vs. Professionell</a:t>
            </a:r>
          </a:p>
        </p:txBody>
      </p:sp>
      <p:graphicFrame>
        <p:nvGraphicFramePr>
          <p:cNvPr id="2" name="Inhaltsplatzhalter 1"/>
          <p:cNvGraphicFramePr>
            <a:graphicFrameLocks noGrp="1"/>
          </p:cNvGraphicFramePr>
          <p:nvPr>
            <p:ph idx="1"/>
            <p:extLst>
              <p:ext uri="{D42A27DB-BD31-4B8C-83A1-F6EECF244321}">
                <p14:modId xmlns:p14="http://schemas.microsoft.com/office/powerpoint/2010/main" val="3414160085"/>
              </p:ext>
            </p:extLst>
          </p:nvPr>
        </p:nvGraphicFramePr>
        <p:xfrm>
          <a:off x="1696453" y="1854200"/>
          <a:ext cx="7168146" cy="4559300"/>
        </p:xfrm>
        <a:graphic>
          <a:graphicData uri="http://schemas.openxmlformats.org/drawingml/2006/table">
            <a:tbl>
              <a:tblPr firstRow="1" bandRow="1">
                <a:tableStyleId>{5C22544A-7EE6-4342-B048-85BDC9FD1C3A}</a:tableStyleId>
              </a:tblPr>
              <a:tblGrid>
                <a:gridCol w="1588168">
                  <a:extLst>
                    <a:ext uri="{9D8B030D-6E8A-4147-A177-3AD203B41FA5}">
                      <a16:colId xmlns:a16="http://schemas.microsoft.com/office/drawing/2014/main" xmlns="" val="20000"/>
                    </a:ext>
                  </a:extLst>
                </a:gridCol>
                <a:gridCol w="2715474">
                  <a:extLst>
                    <a:ext uri="{9D8B030D-6E8A-4147-A177-3AD203B41FA5}">
                      <a16:colId xmlns:a16="http://schemas.microsoft.com/office/drawing/2014/main" xmlns="" val="20001"/>
                    </a:ext>
                  </a:extLst>
                </a:gridCol>
                <a:gridCol w="2864504">
                  <a:extLst>
                    <a:ext uri="{9D8B030D-6E8A-4147-A177-3AD203B41FA5}">
                      <a16:colId xmlns:a16="http://schemas.microsoft.com/office/drawing/2014/main" xmlns="" val="20002"/>
                    </a:ext>
                  </a:extLst>
                </a:gridCol>
              </a:tblGrid>
              <a:tr h="643655">
                <a:tc>
                  <a:txBody>
                    <a:bodyPr/>
                    <a:lstStyle/>
                    <a:p>
                      <a:endParaRPr lang="de-DE" dirty="0"/>
                    </a:p>
                  </a:txBody>
                  <a:tcPr/>
                </a:tc>
                <a:tc>
                  <a:txBody>
                    <a:bodyPr/>
                    <a:lstStyle/>
                    <a:p>
                      <a:r>
                        <a:rPr lang="de-DE" dirty="0"/>
                        <a:t>Amateur</a:t>
                      </a:r>
                    </a:p>
                  </a:txBody>
                  <a:tcPr/>
                </a:tc>
                <a:tc>
                  <a:txBody>
                    <a:bodyPr/>
                    <a:lstStyle/>
                    <a:p>
                      <a:r>
                        <a:rPr lang="de-DE" dirty="0"/>
                        <a:t>Professionell</a:t>
                      </a:r>
                    </a:p>
                  </a:txBody>
                  <a:tcPr/>
                </a:tc>
                <a:extLst>
                  <a:ext uri="{0D108BD9-81ED-4DB2-BD59-A6C34878D82A}">
                    <a16:rowId xmlns:a16="http://schemas.microsoft.com/office/drawing/2014/main" xmlns="" val="10000"/>
                  </a:ext>
                </a:extLst>
              </a:tr>
              <a:tr h="1110967">
                <a:tc>
                  <a:txBody>
                    <a:bodyPr/>
                    <a:lstStyle/>
                    <a:p>
                      <a:r>
                        <a:rPr lang="de-DE" dirty="0"/>
                        <a:t>Funktionen</a:t>
                      </a:r>
                    </a:p>
                  </a:txBody>
                  <a:tcPr/>
                </a:tc>
                <a:tc>
                  <a:txBody>
                    <a:bodyPr/>
                    <a:lstStyle/>
                    <a:p>
                      <a:r>
                        <a:rPr lang="de-DE" dirty="0"/>
                        <a:t>Neigungssteuerung</a:t>
                      </a:r>
                    </a:p>
                    <a:p>
                      <a:r>
                        <a:rPr lang="de-DE" dirty="0"/>
                        <a:t>Eingebautes IR Licht</a:t>
                      </a:r>
                    </a:p>
                    <a:p>
                      <a:r>
                        <a:rPr lang="de-DE" dirty="0"/>
                        <a:t>Bewegungssensoren</a:t>
                      </a:r>
                    </a:p>
                  </a:txBody>
                  <a:tcPr/>
                </a:tc>
                <a:tc>
                  <a:txBody>
                    <a:bodyPr/>
                    <a:lstStyle/>
                    <a:p>
                      <a:r>
                        <a:rPr lang="de-DE" dirty="0"/>
                        <a:t>Besonders stabile Konstruktion</a:t>
                      </a:r>
                    </a:p>
                    <a:p>
                      <a:endParaRPr lang="de-DE" dirty="0"/>
                    </a:p>
                  </a:txBody>
                  <a:tcPr/>
                </a:tc>
                <a:extLst>
                  <a:ext uri="{0D108BD9-81ED-4DB2-BD59-A6C34878D82A}">
                    <a16:rowId xmlns:a16="http://schemas.microsoft.com/office/drawing/2014/main" xmlns="" val="10001"/>
                  </a:ext>
                </a:extLst>
              </a:tr>
              <a:tr h="404378">
                <a:tc>
                  <a:txBody>
                    <a:bodyPr/>
                    <a:lstStyle/>
                    <a:p>
                      <a:r>
                        <a:rPr lang="de-DE" dirty="0"/>
                        <a:t>Auflösung</a:t>
                      </a:r>
                    </a:p>
                  </a:txBody>
                  <a:tcPr/>
                </a:tc>
                <a:tc>
                  <a:txBody>
                    <a:bodyPr/>
                    <a:lstStyle/>
                    <a:p>
                      <a:r>
                        <a:rPr lang="de-DE" baseline="0" dirty="0"/>
                        <a:t>bis </a:t>
                      </a:r>
                      <a:r>
                        <a:rPr lang="de-DE" dirty="0"/>
                        <a:t>1080p</a:t>
                      </a:r>
                    </a:p>
                  </a:txBody>
                  <a:tcPr/>
                </a:tc>
                <a:tc>
                  <a:txBody>
                    <a:bodyPr/>
                    <a:lstStyle/>
                    <a:p>
                      <a:r>
                        <a:rPr lang="de-DE" dirty="0"/>
                        <a:t>bis 4K</a:t>
                      </a:r>
                    </a:p>
                  </a:txBody>
                  <a:tcPr/>
                </a:tc>
                <a:extLst>
                  <a:ext uri="{0D108BD9-81ED-4DB2-BD59-A6C34878D82A}">
                    <a16:rowId xmlns:a16="http://schemas.microsoft.com/office/drawing/2014/main" xmlns="" val="10002"/>
                  </a:ext>
                </a:extLst>
              </a:tr>
              <a:tr h="1955800">
                <a:tc>
                  <a:txBody>
                    <a:bodyPr/>
                    <a:lstStyle/>
                    <a:p>
                      <a:r>
                        <a:rPr lang="de-DE" dirty="0"/>
                        <a:t>Einbindung/ Konfiguration</a:t>
                      </a:r>
                    </a:p>
                  </a:txBody>
                  <a:tcPr/>
                </a:tc>
                <a:tc>
                  <a:txBody>
                    <a:bodyPr/>
                    <a:lstStyle/>
                    <a:p>
                      <a:r>
                        <a:rPr lang="de-DE" dirty="0"/>
                        <a:t>Kabellose Verbindung</a:t>
                      </a:r>
                    </a:p>
                    <a:p>
                      <a:r>
                        <a:rPr lang="de-DE" dirty="0"/>
                        <a:t>Eigene Apps</a:t>
                      </a:r>
                    </a:p>
                    <a:p>
                      <a:r>
                        <a:rPr lang="de-DE" dirty="0"/>
                        <a:t>Meist</a:t>
                      </a:r>
                      <a:r>
                        <a:rPr lang="de-DE" baseline="0" dirty="0"/>
                        <a:t> eigenes System</a:t>
                      </a:r>
                    </a:p>
                    <a:p>
                      <a:endParaRPr lang="de-DE" dirty="0"/>
                    </a:p>
                  </a:txBody>
                  <a:tcPr/>
                </a:tc>
                <a:tc>
                  <a:txBody>
                    <a:bodyPr/>
                    <a:lstStyle/>
                    <a:p>
                      <a:r>
                        <a:rPr lang="de-DE" dirty="0"/>
                        <a:t>Oft Kabelgebunden</a:t>
                      </a:r>
                    </a:p>
                  </a:txBody>
                  <a:tcPr/>
                </a:tc>
                <a:extLst>
                  <a:ext uri="{0D108BD9-81ED-4DB2-BD59-A6C34878D82A}">
                    <a16:rowId xmlns:a16="http://schemas.microsoft.com/office/drawing/2014/main" xmlns="" val="10003"/>
                  </a:ext>
                </a:extLst>
              </a:tr>
              <a:tr h="444500">
                <a:tc>
                  <a:txBody>
                    <a:bodyPr/>
                    <a:lstStyle/>
                    <a:p>
                      <a:r>
                        <a:rPr lang="de-DE" dirty="0"/>
                        <a:t>Preis</a:t>
                      </a:r>
                    </a:p>
                  </a:txBody>
                  <a:tcPr/>
                </a:tc>
                <a:tc>
                  <a:txBody>
                    <a:bodyPr/>
                    <a:lstStyle/>
                    <a:p>
                      <a:r>
                        <a:rPr lang="de-DE" dirty="0"/>
                        <a:t>50 -150 €</a:t>
                      </a:r>
                    </a:p>
                  </a:txBody>
                  <a:tcPr/>
                </a:tc>
                <a:tc>
                  <a:txBody>
                    <a:bodyPr/>
                    <a:lstStyle/>
                    <a:p>
                      <a:r>
                        <a:rPr lang="de-DE" dirty="0"/>
                        <a:t>&gt; 500 €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38598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53AFA258-48B4-415E-8213-6C2A8A883C96}"/>
              </a:ext>
            </a:extLst>
          </p:cNvPr>
          <p:cNvSpPr>
            <a:spLocks noGrp="1"/>
          </p:cNvSpPr>
          <p:nvPr>
            <p:ph type="title"/>
          </p:nvPr>
        </p:nvSpPr>
        <p:spPr/>
        <p:txBody>
          <a:bodyPr/>
          <a:lstStyle/>
          <a:p>
            <a:r>
              <a:rPr lang="de-DE" dirty="0"/>
              <a:t>Bewegungsüberwachung</a:t>
            </a:r>
          </a:p>
        </p:txBody>
      </p:sp>
      <p:pic>
        <p:nvPicPr>
          <p:cNvPr id="3" name="Grafik 2">
            <a:extLst>
              <a:ext uri="{FF2B5EF4-FFF2-40B4-BE49-F238E27FC236}">
                <a16:creationId xmlns:a16="http://schemas.microsoft.com/office/drawing/2014/main" xmlns="" id="{F10FC019-24D4-4FE4-9C25-DB545876EE74}"/>
              </a:ext>
            </a:extLst>
          </p:cNvPr>
          <p:cNvPicPr>
            <a:picLocks noChangeAspect="1"/>
          </p:cNvPicPr>
          <p:nvPr/>
        </p:nvPicPr>
        <p:blipFill>
          <a:blip r:embed="rId3"/>
          <a:stretch>
            <a:fillRect/>
          </a:stretch>
        </p:blipFill>
        <p:spPr>
          <a:xfrm>
            <a:off x="2094535" y="1975954"/>
            <a:ext cx="5880422" cy="4371009"/>
          </a:xfrm>
          <a:prstGeom prst="rect">
            <a:avLst/>
          </a:prstGeom>
        </p:spPr>
      </p:pic>
    </p:spTree>
    <p:extLst>
      <p:ext uri="{BB962C8B-B14F-4D97-AF65-F5344CB8AC3E}">
        <p14:creationId xmlns:p14="http://schemas.microsoft.com/office/powerpoint/2010/main" val="1365645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D836117-4DC2-429D-8CF2-88B49BB83E41}"/>
              </a:ext>
            </a:extLst>
          </p:cNvPr>
          <p:cNvSpPr>
            <a:spLocks noGrp="1"/>
          </p:cNvSpPr>
          <p:nvPr>
            <p:ph type="title"/>
          </p:nvPr>
        </p:nvSpPr>
        <p:spPr/>
        <p:txBody>
          <a:bodyPr/>
          <a:lstStyle/>
          <a:p>
            <a:r>
              <a:rPr lang="de-DE" dirty="0"/>
              <a:t>Babyphone</a:t>
            </a:r>
          </a:p>
        </p:txBody>
      </p:sp>
      <p:pic>
        <p:nvPicPr>
          <p:cNvPr id="4" name="Grafik 3">
            <a:extLst>
              <a:ext uri="{FF2B5EF4-FFF2-40B4-BE49-F238E27FC236}">
                <a16:creationId xmlns:a16="http://schemas.microsoft.com/office/drawing/2014/main" xmlns="" id="{9138DEBB-A2B1-4B7F-8983-3521C7810A80}"/>
              </a:ext>
            </a:extLst>
          </p:cNvPr>
          <p:cNvPicPr>
            <a:picLocks noChangeAspect="1"/>
          </p:cNvPicPr>
          <p:nvPr/>
        </p:nvPicPr>
        <p:blipFill>
          <a:blip r:embed="rId3"/>
          <a:stretch>
            <a:fillRect/>
          </a:stretch>
        </p:blipFill>
        <p:spPr>
          <a:xfrm>
            <a:off x="2002420" y="1959399"/>
            <a:ext cx="6829063" cy="4502167"/>
          </a:xfrm>
          <a:prstGeom prst="rect">
            <a:avLst/>
          </a:prstGeom>
        </p:spPr>
      </p:pic>
      <p:sp>
        <p:nvSpPr>
          <p:cNvPr id="7" name="Rechteck 6">
            <a:extLst>
              <a:ext uri="{FF2B5EF4-FFF2-40B4-BE49-F238E27FC236}">
                <a16:creationId xmlns:a16="http://schemas.microsoft.com/office/drawing/2014/main" xmlns="" id="{F5CD8746-468F-4435-BEAE-B3BB48F2B2C2}"/>
              </a:ext>
            </a:extLst>
          </p:cNvPr>
          <p:cNvSpPr/>
          <p:nvPr/>
        </p:nvSpPr>
        <p:spPr>
          <a:xfrm>
            <a:off x="2530944" y="6400799"/>
            <a:ext cx="6300539" cy="523220"/>
          </a:xfrm>
          <a:prstGeom prst="rect">
            <a:avLst/>
          </a:prstGeom>
        </p:spPr>
        <p:txBody>
          <a:bodyPr wrap="square">
            <a:spAutoFit/>
          </a:bodyPr>
          <a:lstStyle/>
          <a:p>
            <a:r>
              <a:rPr lang="de-DE" sz="1400" dirty="0"/>
              <a:t>Bild: http://www.babymarkt.de/angelcare-babyphone-ac310-d-mit-video-ueberwachung-4-3lcd-display-a227392.html</a:t>
            </a:r>
          </a:p>
        </p:txBody>
      </p:sp>
    </p:spTree>
    <p:extLst>
      <p:ext uri="{BB962C8B-B14F-4D97-AF65-F5344CB8AC3E}">
        <p14:creationId xmlns:p14="http://schemas.microsoft.com/office/powerpoint/2010/main" val="452373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xmlns="" id="{9142B603-7D33-41F6-ABFD-9302112840D7}"/>
              </a:ext>
            </a:extLst>
          </p:cNvPr>
          <p:cNvSpPr>
            <a:spLocks noGrp="1"/>
          </p:cNvSpPr>
          <p:nvPr>
            <p:ph idx="1"/>
          </p:nvPr>
        </p:nvSpPr>
        <p:spPr>
          <a:xfrm>
            <a:off x="982133" y="2037145"/>
            <a:ext cx="7704667" cy="2382456"/>
          </a:xfrm>
        </p:spPr>
        <p:txBody>
          <a:bodyPr/>
          <a:lstStyle/>
          <a:p>
            <a:r>
              <a:rPr lang="de-DE" dirty="0"/>
              <a:t>USB-Soundkarte ( &lt;10€)</a:t>
            </a:r>
          </a:p>
          <a:p>
            <a:r>
              <a:rPr lang="de-DE" dirty="0"/>
              <a:t>Audio wiedergeben: </a:t>
            </a:r>
            <a:r>
              <a:rPr lang="de-DE" i="1" dirty="0" err="1"/>
              <a:t>aplay</a:t>
            </a:r>
            <a:endParaRPr lang="de-DE" i="1" dirty="0"/>
          </a:p>
          <a:p>
            <a:r>
              <a:rPr lang="de-DE" dirty="0"/>
              <a:t>Audio aufnehmen: </a:t>
            </a:r>
            <a:r>
              <a:rPr lang="de-DE" i="1" dirty="0" err="1"/>
              <a:t>arecord</a:t>
            </a:r>
            <a:endParaRPr lang="de-DE" i="1" dirty="0"/>
          </a:p>
          <a:p>
            <a:r>
              <a:rPr lang="de-DE" dirty="0"/>
              <a:t>Geräuscherkennung von </a:t>
            </a:r>
            <a:r>
              <a:rPr lang="de-DE" dirty="0" err="1"/>
              <a:t>Mornati</a:t>
            </a:r>
            <a:endParaRPr lang="de-DE" dirty="0"/>
          </a:p>
        </p:txBody>
      </p:sp>
      <p:pic>
        <p:nvPicPr>
          <p:cNvPr id="3" name="Grafik 2">
            <a:extLst>
              <a:ext uri="{FF2B5EF4-FFF2-40B4-BE49-F238E27FC236}">
                <a16:creationId xmlns:a16="http://schemas.microsoft.com/office/drawing/2014/main" xmlns="" id="{FD6D687F-4A7B-4BBC-8310-086486B7C324}"/>
              </a:ext>
            </a:extLst>
          </p:cNvPr>
          <p:cNvPicPr>
            <a:picLocks noChangeAspect="1"/>
          </p:cNvPicPr>
          <p:nvPr/>
        </p:nvPicPr>
        <p:blipFill rotWithShape="1">
          <a:blip r:embed="rId3"/>
          <a:srcRect l="15798" r="29058"/>
          <a:stretch/>
        </p:blipFill>
        <p:spPr>
          <a:xfrm rot="5400000">
            <a:off x="2482718" y="3745795"/>
            <a:ext cx="1475782" cy="3568029"/>
          </a:xfrm>
          <a:prstGeom prst="rect">
            <a:avLst/>
          </a:prstGeom>
        </p:spPr>
      </p:pic>
      <p:pic>
        <p:nvPicPr>
          <p:cNvPr id="7" name="Grafik 6">
            <a:extLst>
              <a:ext uri="{FF2B5EF4-FFF2-40B4-BE49-F238E27FC236}">
                <a16:creationId xmlns:a16="http://schemas.microsoft.com/office/drawing/2014/main" xmlns="" id="{F02CB236-8B56-4B1E-BB84-9507C7DB2CA2}"/>
              </a:ext>
            </a:extLst>
          </p:cNvPr>
          <p:cNvPicPr>
            <a:picLocks noChangeAspect="1"/>
          </p:cNvPicPr>
          <p:nvPr/>
        </p:nvPicPr>
        <p:blipFill rotWithShape="1">
          <a:blip r:embed="rId4"/>
          <a:srcRect l="-276" t="4213" r="43963" b="15380"/>
          <a:stretch/>
        </p:blipFill>
        <p:spPr>
          <a:xfrm>
            <a:off x="5717893" y="4212442"/>
            <a:ext cx="3125165" cy="2509920"/>
          </a:xfrm>
          <a:prstGeom prst="rect">
            <a:avLst/>
          </a:prstGeom>
        </p:spPr>
      </p:pic>
    </p:spTree>
    <p:extLst>
      <p:ext uri="{BB962C8B-B14F-4D97-AF65-F5344CB8AC3E}">
        <p14:creationId xmlns:p14="http://schemas.microsoft.com/office/powerpoint/2010/main" val="114964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524BE6C-5526-464A-ADC9-575256A62CDE}"/>
              </a:ext>
            </a:extLst>
          </p:cNvPr>
          <p:cNvSpPr>
            <a:spLocks noGrp="1"/>
          </p:cNvSpPr>
          <p:nvPr>
            <p:ph type="title"/>
          </p:nvPr>
        </p:nvSpPr>
        <p:spPr>
          <a:xfrm>
            <a:off x="982133" y="457201"/>
            <a:ext cx="7704667" cy="1202566"/>
          </a:xfrm>
        </p:spPr>
        <p:txBody>
          <a:bodyPr/>
          <a:lstStyle/>
          <a:p>
            <a:r>
              <a:rPr lang="de-DE" dirty="0"/>
              <a:t>Temperaturmessung</a:t>
            </a:r>
          </a:p>
        </p:txBody>
      </p:sp>
      <p:sp>
        <p:nvSpPr>
          <p:cNvPr id="3" name="Inhaltsplatzhalter 2">
            <a:extLst>
              <a:ext uri="{FF2B5EF4-FFF2-40B4-BE49-F238E27FC236}">
                <a16:creationId xmlns:a16="http://schemas.microsoft.com/office/drawing/2014/main" xmlns="" id="{C0657664-DA6F-4696-B34B-69A3D0382B3B}"/>
              </a:ext>
            </a:extLst>
          </p:cNvPr>
          <p:cNvSpPr>
            <a:spLocks noGrp="1"/>
          </p:cNvSpPr>
          <p:nvPr>
            <p:ph idx="1"/>
          </p:nvPr>
        </p:nvSpPr>
        <p:spPr>
          <a:xfrm>
            <a:off x="982133" y="4143737"/>
            <a:ext cx="7704667" cy="1856078"/>
          </a:xfrm>
        </p:spPr>
        <p:txBody>
          <a:bodyPr/>
          <a:lstStyle/>
          <a:p>
            <a:r>
              <a:rPr lang="de-DE" dirty="0"/>
              <a:t>Temperatur- / Feuchtigkeitssensor ( &lt; 7 €)</a:t>
            </a:r>
          </a:p>
          <a:p>
            <a:r>
              <a:rPr lang="de-DE" dirty="0"/>
              <a:t>Temperatur-Bereich: -40 ~ 80 ℃ </a:t>
            </a:r>
          </a:p>
          <a:p>
            <a:r>
              <a:rPr lang="de-DE" dirty="0"/>
              <a:t>Vorgefertigte Pakete zur Temperaturüberwachung</a:t>
            </a:r>
          </a:p>
        </p:txBody>
      </p:sp>
      <p:pic>
        <p:nvPicPr>
          <p:cNvPr id="7" name="Grafik 6">
            <a:extLst>
              <a:ext uri="{FF2B5EF4-FFF2-40B4-BE49-F238E27FC236}">
                <a16:creationId xmlns:a16="http://schemas.microsoft.com/office/drawing/2014/main" xmlns="" id="{0080D9A3-F536-4DFF-A626-E172C4A33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810" l="4096" r="89810">
                        <a14:foregroundMark x1="7592" y1="48252" x2="7592" y2="48252"/>
                        <a14:foregroundMark x1="4096" y1="46753" x2="4096" y2="46753"/>
                      </a14:backgroundRemoval>
                    </a14:imgEffect>
                  </a14:imgLayer>
                </a14:imgProps>
              </a:ext>
            </a:extLst>
          </a:blip>
          <a:stretch>
            <a:fillRect/>
          </a:stretch>
        </p:blipFill>
        <p:spPr>
          <a:xfrm rot="2434024">
            <a:off x="1058261" y="1248199"/>
            <a:ext cx="2932127" cy="2932127"/>
          </a:xfrm>
          <a:prstGeom prst="rect">
            <a:avLst/>
          </a:prstGeom>
          <a:effectLst>
            <a:outerShdw blurRad="50800" dist="38100" dir="8100000" algn="tr" rotWithShape="0">
              <a:prstClr val="black">
                <a:alpha val="40000"/>
              </a:prstClr>
            </a:outerShdw>
          </a:effectLst>
        </p:spPr>
      </p:pic>
      <p:sp>
        <p:nvSpPr>
          <p:cNvPr id="8" name="Rechteck 7">
            <a:extLst>
              <a:ext uri="{FF2B5EF4-FFF2-40B4-BE49-F238E27FC236}">
                <a16:creationId xmlns:a16="http://schemas.microsoft.com/office/drawing/2014/main" xmlns="" id="{390815CB-1980-4F25-9996-A813F0666774}"/>
              </a:ext>
            </a:extLst>
          </p:cNvPr>
          <p:cNvSpPr/>
          <p:nvPr/>
        </p:nvSpPr>
        <p:spPr>
          <a:xfrm>
            <a:off x="2048719" y="6285462"/>
            <a:ext cx="7886434" cy="738664"/>
          </a:xfrm>
          <a:prstGeom prst="rect">
            <a:avLst/>
          </a:prstGeom>
        </p:spPr>
        <p:txBody>
          <a:bodyPr wrap="square">
            <a:spAutoFit/>
          </a:bodyPr>
          <a:lstStyle/>
          <a:p>
            <a:r>
              <a:rPr lang="de-DE" sz="1400" dirty="0"/>
              <a:t>Bilder: https://www.amazon.de/AM2302-digitaler-Messung-Feuchtigkeit-Temperatur</a:t>
            </a:r>
          </a:p>
          <a:p>
            <a:r>
              <a:rPr lang="de-DE" sz="1400" dirty="0"/>
              <a:t>https://tutorials-raspberrypi.de/raspberry-pi-luftfeuchtigkeit-temperatur-messen-dht11-dht22 </a:t>
            </a:r>
          </a:p>
          <a:p>
            <a:r>
              <a:rPr lang="de-DE" sz="1400" dirty="0"/>
              <a:t> </a:t>
            </a:r>
          </a:p>
        </p:txBody>
      </p:sp>
      <p:pic>
        <p:nvPicPr>
          <p:cNvPr id="10" name="Grafik 9">
            <a:extLst>
              <a:ext uri="{FF2B5EF4-FFF2-40B4-BE49-F238E27FC236}">
                <a16:creationId xmlns:a16="http://schemas.microsoft.com/office/drawing/2014/main" xmlns="" id="{B8301176-52BC-4819-A6A2-863E94E6EFEF}"/>
              </a:ext>
            </a:extLst>
          </p:cNvPr>
          <p:cNvPicPr>
            <a:picLocks noChangeAspect="1"/>
          </p:cNvPicPr>
          <p:nvPr/>
        </p:nvPicPr>
        <p:blipFill rotWithShape="1">
          <a:blip r:embed="rId5"/>
          <a:srcRect l="5568" t="30887" r="49767"/>
          <a:stretch/>
        </p:blipFill>
        <p:spPr>
          <a:xfrm>
            <a:off x="5161669" y="1527055"/>
            <a:ext cx="3525131" cy="2445560"/>
          </a:xfrm>
          <a:prstGeom prst="rect">
            <a:avLst/>
          </a:prstGeom>
        </p:spPr>
      </p:pic>
    </p:spTree>
    <p:extLst>
      <p:ext uri="{BB962C8B-B14F-4D97-AF65-F5344CB8AC3E}">
        <p14:creationId xmlns:p14="http://schemas.microsoft.com/office/powerpoint/2010/main" val="2994587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5694DC7-A406-431C-8278-EBDAC6567180}"/>
              </a:ext>
            </a:extLst>
          </p:cNvPr>
          <p:cNvSpPr>
            <a:spLocks noGrp="1"/>
          </p:cNvSpPr>
          <p:nvPr>
            <p:ph idx="1"/>
          </p:nvPr>
        </p:nvSpPr>
        <p:spPr>
          <a:xfrm>
            <a:off x="982133" y="1655180"/>
            <a:ext cx="7704667" cy="3298785"/>
          </a:xfrm>
        </p:spPr>
        <p:txBody>
          <a:bodyPr/>
          <a:lstStyle/>
          <a:p>
            <a:r>
              <a:rPr lang="de-DE" dirty="0">
                <a:sym typeface="Wingdings" panose="05000000000000000000" pitchFamily="2" charset="2"/>
              </a:rPr>
              <a:t>Idee: Wild- / Vogelhauskamera ohne Kabel</a:t>
            </a:r>
          </a:p>
          <a:p>
            <a:r>
              <a:rPr lang="de-DE" dirty="0"/>
              <a:t>Powerbank 13 000 </a:t>
            </a:r>
            <a:r>
              <a:rPr lang="de-DE" dirty="0" err="1"/>
              <a:t>mAh</a:t>
            </a:r>
            <a:r>
              <a:rPr lang="de-DE" dirty="0"/>
              <a:t> ( 30€ )</a:t>
            </a:r>
          </a:p>
          <a:p>
            <a:endParaRPr lang="de-DE" dirty="0"/>
          </a:p>
        </p:txBody>
      </p:sp>
      <p:sp>
        <p:nvSpPr>
          <p:cNvPr id="4" name="Rechteck 3">
            <a:extLst>
              <a:ext uri="{FF2B5EF4-FFF2-40B4-BE49-F238E27FC236}">
                <a16:creationId xmlns:a16="http://schemas.microsoft.com/office/drawing/2014/main" xmlns="" id="{71405501-A3E4-4692-9F2C-1A7500AC92A9}"/>
              </a:ext>
            </a:extLst>
          </p:cNvPr>
          <p:cNvSpPr/>
          <p:nvPr/>
        </p:nvSpPr>
        <p:spPr>
          <a:xfrm>
            <a:off x="4479403" y="6151944"/>
            <a:ext cx="4409954" cy="307777"/>
          </a:xfrm>
          <a:prstGeom prst="rect">
            <a:avLst/>
          </a:prstGeom>
        </p:spPr>
        <p:txBody>
          <a:bodyPr wrap="square">
            <a:spAutoFit/>
          </a:bodyPr>
          <a:lstStyle/>
          <a:p>
            <a:r>
              <a:rPr lang="de-DE" sz="1400" dirty="0"/>
              <a:t>Video: https://youtu.be/R3xe46DCxcY, 24.03.2018 </a:t>
            </a:r>
          </a:p>
        </p:txBody>
      </p:sp>
      <p:pic>
        <p:nvPicPr>
          <p:cNvPr id="6" name="Grafik 5">
            <a:extLst>
              <a:ext uri="{FF2B5EF4-FFF2-40B4-BE49-F238E27FC236}">
                <a16:creationId xmlns:a16="http://schemas.microsoft.com/office/drawing/2014/main" xmlns="" id="{D35E46C0-A105-40E5-B284-4B97286D0FD0}"/>
              </a:ext>
            </a:extLst>
          </p:cNvPr>
          <p:cNvPicPr>
            <a:picLocks noChangeAspect="1"/>
          </p:cNvPicPr>
          <p:nvPr/>
        </p:nvPicPr>
        <p:blipFill>
          <a:blip r:embed="rId3"/>
          <a:stretch>
            <a:fillRect/>
          </a:stretch>
        </p:blipFill>
        <p:spPr>
          <a:xfrm>
            <a:off x="4572000" y="3770694"/>
            <a:ext cx="4229100" cy="2381250"/>
          </a:xfrm>
          <a:prstGeom prst="rect">
            <a:avLst/>
          </a:prstGeom>
        </p:spPr>
      </p:pic>
    </p:spTree>
    <p:extLst>
      <p:ext uri="{BB962C8B-B14F-4D97-AF65-F5344CB8AC3E}">
        <p14:creationId xmlns:p14="http://schemas.microsoft.com/office/powerpoint/2010/main" val="4108902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9D88B05-EBF9-4D99-8735-C05643920F33}"/>
              </a:ext>
            </a:extLst>
          </p:cNvPr>
          <p:cNvSpPr>
            <a:spLocks noGrp="1"/>
          </p:cNvSpPr>
          <p:nvPr>
            <p:ph idx="1"/>
          </p:nvPr>
        </p:nvSpPr>
        <p:spPr>
          <a:xfrm>
            <a:off x="2585227" y="5345828"/>
            <a:ext cx="4708454" cy="1274571"/>
          </a:xfrm>
        </p:spPr>
        <p:txBody>
          <a:bodyPr>
            <a:normAutofit/>
          </a:bodyPr>
          <a:lstStyle/>
          <a:p>
            <a:pPr marL="0" indent="0">
              <a:buNone/>
            </a:pPr>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xmlns="" id="{CB20772E-AB89-4ED4-8497-9F1F6A8A63B7}"/>
              </a:ext>
            </a:extLst>
          </p:cNvPr>
          <p:cNvPicPr>
            <a:picLocks noChangeAspect="1"/>
          </p:cNvPicPr>
          <p:nvPr/>
        </p:nvPicPr>
        <p:blipFill>
          <a:blip r:embed="rId3"/>
          <a:stretch>
            <a:fillRect/>
          </a:stretch>
        </p:blipFill>
        <p:spPr>
          <a:xfrm>
            <a:off x="2394173" y="2081877"/>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xmlns="" id="{6C258980-CB60-4A3F-96EE-A03F5E48CB26}"/>
              </a:ext>
            </a:extLst>
          </p:cNvPr>
          <p:cNvPicPr>
            <a:picLocks noChangeAspect="1"/>
          </p:cNvPicPr>
          <p:nvPr/>
        </p:nvPicPr>
        <p:blipFill>
          <a:blip r:embed="rId4"/>
          <a:stretch>
            <a:fillRect/>
          </a:stretch>
        </p:blipFill>
        <p:spPr>
          <a:xfrm>
            <a:off x="2000761" y="4512342"/>
            <a:ext cx="5495278" cy="1175259"/>
          </a:xfrm>
          <a:prstGeom prst="rect">
            <a:avLst/>
          </a:prstGeom>
        </p:spPr>
      </p:pic>
      <p:sp>
        <p:nvSpPr>
          <p:cNvPr id="8" name="Ellipse 7">
            <a:extLst>
              <a:ext uri="{FF2B5EF4-FFF2-40B4-BE49-F238E27FC236}">
                <a16:creationId xmlns:a16="http://schemas.microsoft.com/office/drawing/2014/main" xmlns="" id="{10A39DF5-5A35-49F7-B792-1200EEA7A35D}"/>
              </a:ext>
            </a:extLst>
          </p:cNvPr>
          <p:cNvSpPr/>
          <p:nvPr/>
        </p:nvSpPr>
        <p:spPr>
          <a:xfrm>
            <a:off x="3922776" y="53898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5694DC7-A406-431C-8278-EBDAC6567180}"/>
              </a:ext>
            </a:extLst>
          </p:cNvPr>
          <p:cNvSpPr>
            <a:spLocks noGrp="1"/>
          </p:cNvSpPr>
          <p:nvPr>
            <p:ph idx="1"/>
          </p:nvPr>
        </p:nvSpPr>
        <p:spPr>
          <a:xfrm>
            <a:off x="982133" y="2071868"/>
            <a:ext cx="7704667" cy="2430684"/>
          </a:xfrm>
        </p:spPr>
        <p:txBody>
          <a:bodyPr/>
          <a:lstStyle/>
          <a:p>
            <a:r>
              <a:rPr lang="de-DE" dirty="0"/>
              <a:t>Bei 230 mA: theoretisch &gt;50h Videoaufnahme mit Pi </a:t>
            </a:r>
            <a:r>
              <a:rPr lang="de-DE" dirty="0" err="1"/>
              <a:t>zero</a:t>
            </a:r>
            <a:endParaRPr lang="de-DE" dirty="0"/>
          </a:p>
          <a:p>
            <a:r>
              <a:rPr lang="de-DE" dirty="0"/>
              <a:t>Zugriff auf Daten über </a:t>
            </a:r>
            <a:r>
              <a:rPr lang="de-DE" dirty="0" err="1"/>
              <a:t>adhoc</a:t>
            </a:r>
            <a:r>
              <a:rPr lang="de-DE" dirty="0"/>
              <a:t> - Netzwerk oder mobile Datenverbindung</a:t>
            </a:r>
          </a:p>
          <a:p>
            <a:endParaRPr lang="de-DE" dirty="0"/>
          </a:p>
        </p:txBody>
      </p:sp>
      <p:sp>
        <p:nvSpPr>
          <p:cNvPr id="4" name="Rechteck 3">
            <a:extLst>
              <a:ext uri="{FF2B5EF4-FFF2-40B4-BE49-F238E27FC236}">
                <a16:creationId xmlns:a16="http://schemas.microsoft.com/office/drawing/2014/main" xmlns="" id="{1C7D54BE-DCBD-4DBA-B5CD-2348A7D3738F}"/>
              </a:ext>
            </a:extLst>
          </p:cNvPr>
          <p:cNvSpPr/>
          <p:nvPr/>
        </p:nvSpPr>
        <p:spPr>
          <a:xfrm>
            <a:off x="4728259" y="6139189"/>
            <a:ext cx="4415741" cy="523220"/>
          </a:xfrm>
          <a:prstGeom prst="rect">
            <a:avLst/>
          </a:prstGeom>
        </p:spPr>
        <p:txBody>
          <a:bodyPr wrap="square">
            <a:spAutoFit/>
          </a:bodyPr>
          <a:lstStyle/>
          <a:p>
            <a:r>
              <a:rPr lang="de-DE" sz="1400" dirty="0"/>
              <a:t>Bild: http://albert-david.blogspot.de/2016/09/rbox-raspberry-pi-zero-usb-3g-internet.html, 6.5.18</a:t>
            </a:r>
          </a:p>
        </p:txBody>
      </p:sp>
      <p:pic>
        <p:nvPicPr>
          <p:cNvPr id="6" name="Grafik 5">
            <a:extLst>
              <a:ext uri="{FF2B5EF4-FFF2-40B4-BE49-F238E27FC236}">
                <a16:creationId xmlns:a16="http://schemas.microsoft.com/office/drawing/2014/main" xmlns="" id="{CA0A9399-1A11-49CE-9736-F06CEE05A802}"/>
              </a:ext>
            </a:extLst>
          </p:cNvPr>
          <p:cNvPicPr>
            <a:picLocks noChangeAspect="1"/>
          </p:cNvPicPr>
          <p:nvPr/>
        </p:nvPicPr>
        <p:blipFill rotWithShape="1">
          <a:blip r:embed="rId3"/>
          <a:srcRect l="19515" t="13338" r="15562" b="23268"/>
          <a:stretch/>
        </p:blipFill>
        <p:spPr>
          <a:xfrm>
            <a:off x="636605" y="4102122"/>
            <a:ext cx="3935395" cy="2560287"/>
          </a:xfrm>
          <a:prstGeom prst="rect">
            <a:avLst/>
          </a:prstGeom>
        </p:spPr>
      </p:pic>
    </p:spTree>
    <p:extLst>
      <p:ext uri="{BB962C8B-B14F-4D97-AF65-F5344CB8AC3E}">
        <p14:creationId xmlns:p14="http://schemas.microsoft.com/office/powerpoint/2010/main" val="3977960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5FD9689-86CA-48BE-A1BF-16F0258415BB}"/>
              </a:ext>
            </a:extLst>
          </p:cNvPr>
          <p:cNvSpPr>
            <a:spLocks noGrp="1"/>
          </p:cNvSpPr>
          <p:nvPr>
            <p:ph type="title"/>
          </p:nvPr>
        </p:nvSpPr>
        <p:spPr>
          <a:xfrm>
            <a:off x="982133" y="457201"/>
            <a:ext cx="7704667" cy="1571070"/>
          </a:xfrm>
        </p:spPr>
        <p:txBody>
          <a:bodyPr/>
          <a:lstStyle/>
          <a:p>
            <a:r>
              <a:rPr lang="de-DE" dirty="0"/>
              <a:t>Katzenklappe mit Bewegungs- und Gesichtserkennung</a:t>
            </a:r>
          </a:p>
        </p:txBody>
      </p:sp>
      <p:pic>
        <p:nvPicPr>
          <p:cNvPr id="5" name="Inhaltsplatzhalter 4">
            <a:extLst>
              <a:ext uri="{FF2B5EF4-FFF2-40B4-BE49-F238E27FC236}">
                <a16:creationId xmlns:a16="http://schemas.microsoft.com/office/drawing/2014/main" xmlns="" id="{F5671919-E02F-4055-8B2B-653213EFE480}"/>
              </a:ext>
            </a:extLst>
          </p:cNvPr>
          <p:cNvPicPr>
            <a:picLocks noGrp="1" noChangeAspect="1"/>
          </p:cNvPicPr>
          <p:nvPr>
            <p:ph idx="1"/>
          </p:nvPr>
        </p:nvPicPr>
        <p:blipFill>
          <a:blip r:embed="rId2"/>
          <a:stretch>
            <a:fillRect/>
          </a:stretch>
        </p:blipFill>
        <p:spPr>
          <a:xfrm>
            <a:off x="1012399" y="2028271"/>
            <a:ext cx="4601322" cy="2300661"/>
          </a:xfrm>
        </p:spPr>
      </p:pic>
      <p:pic>
        <p:nvPicPr>
          <p:cNvPr id="7" name="Grafik 6">
            <a:extLst>
              <a:ext uri="{FF2B5EF4-FFF2-40B4-BE49-F238E27FC236}">
                <a16:creationId xmlns:a16="http://schemas.microsoft.com/office/drawing/2014/main" xmlns="" id="{9A604A5D-4EA1-4CEA-A277-2B37E3919492}"/>
              </a:ext>
            </a:extLst>
          </p:cNvPr>
          <p:cNvPicPr>
            <a:picLocks noChangeAspect="1"/>
          </p:cNvPicPr>
          <p:nvPr/>
        </p:nvPicPr>
        <p:blipFill>
          <a:blip r:embed="rId3"/>
          <a:stretch>
            <a:fillRect/>
          </a:stretch>
        </p:blipFill>
        <p:spPr>
          <a:xfrm>
            <a:off x="5804704" y="2028271"/>
            <a:ext cx="3073079" cy="4609619"/>
          </a:xfrm>
          <a:prstGeom prst="rect">
            <a:avLst/>
          </a:prstGeom>
        </p:spPr>
      </p:pic>
      <p:sp>
        <p:nvSpPr>
          <p:cNvPr id="8" name="Rechteck 7">
            <a:extLst>
              <a:ext uri="{FF2B5EF4-FFF2-40B4-BE49-F238E27FC236}">
                <a16:creationId xmlns:a16="http://schemas.microsoft.com/office/drawing/2014/main" xmlns="" id="{43592377-C3C0-437E-AAE3-FE27D7D18F4C}"/>
              </a:ext>
            </a:extLst>
          </p:cNvPr>
          <p:cNvSpPr/>
          <p:nvPr/>
        </p:nvSpPr>
        <p:spPr>
          <a:xfrm>
            <a:off x="1012399" y="4419600"/>
            <a:ext cx="4415741" cy="307777"/>
          </a:xfrm>
          <a:prstGeom prst="rect">
            <a:avLst/>
          </a:prstGeom>
        </p:spPr>
        <p:txBody>
          <a:bodyPr wrap="square">
            <a:spAutoFit/>
          </a:bodyPr>
          <a:lstStyle/>
          <a:p>
            <a:r>
              <a:rPr lang="de-DE" sz="1400" dirty="0"/>
              <a:t>Bilder: https://9gag.com/gag/aeMMGAv, 2.4.18</a:t>
            </a:r>
          </a:p>
        </p:txBody>
      </p:sp>
    </p:spTree>
    <p:extLst>
      <p:ext uri="{BB962C8B-B14F-4D97-AF65-F5344CB8AC3E}">
        <p14:creationId xmlns:p14="http://schemas.microsoft.com/office/powerpoint/2010/main" val="3826824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0232DF-CBD2-400A-8B9D-ABA7DA7D9605}"/>
              </a:ext>
            </a:extLst>
          </p:cNvPr>
          <p:cNvSpPr>
            <a:spLocks noGrp="1"/>
          </p:cNvSpPr>
          <p:nvPr>
            <p:ph type="title"/>
          </p:nvPr>
        </p:nvSpPr>
        <p:spPr>
          <a:xfrm>
            <a:off x="982133" y="457201"/>
            <a:ext cx="7704667" cy="1041815"/>
          </a:xfrm>
        </p:spPr>
        <p:txBody>
          <a:bodyPr/>
          <a:lstStyle/>
          <a:p>
            <a:r>
              <a:rPr lang="de-DE" dirty="0"/>
              <a:t>Diskussion</a:t>
            </a:r>
          </a:p>
        </p:txBody>
      </p:sp>
      <p:pic>
        <p:nvPicPr>
          <p:cNvPr id="7" name="Grafik 6">
            <a:extLst>
              <a:ext uri="{FF2B5EF4-FFF2-40B4-BE49-F238E27FC236}">
                <a16:creationId xmlns:a16="http://schemas.microsoft.com/office/drawing/2014/main" xmlns="" id="{146A843D-B6A3-463A-A107-3682F3DFB1A9}"/>
              </a:ext>
            </a:extLst>
          </p:cNvPr>
          <p:cNvPicPr>
            <a:picLocks noChangeAspect="1"/>
          </p:cNvPicPr>
          <p:nvPr/>
        </p:nvPicPr>
        <p:blipFill>
          <a:blip r:embed="rId2"/>
          <a:stretch>
            <a:fillRect/>
          </a:stretch>
        </p:blipFill>
        <p:spPr>
          <a:xfrm>
            <a:off x="982133" y="1499016"/>
            <a:ext cx="4320000" cy="3240000"/>
          </a:xfrm>
          <a:prstGeom prst="rect">
            <a:avLst/>
          </a:prstGeom>
        </p:spPr>
      </p:pic>
      <p:pic>
        <p:nvPicPr>
          <p:cNvPr id="9" name="Grafik 8">
            <a:extLst>
              <a:ext uri="{FF2B5EF4-FFF2-40B4-BE49-F238E27FC236}">
                <a16:creationId xmlns:a16="http://schemas.microsoft.com/office/drawing/2014/main" xmlns="" id="{8FACFBE2-8D5F-4DFE-AEA1-23202840A8FE}"/>
              </a:ext>
            </a:extLst>
          </p:cNvPr>
          <p:cNvPicPr>
            <a:picLocks noChangeAspect="1"/>
          </p:cNvPicPr>
          <p:nvPr/>
        </p:nvPicPr>
        <p:blipFill>
          <a:blip r:embed="rId3"/>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9906061-6744-44F4-9B24-A3CAD4E2CEBC}"/>
              </a:ext>
            </a:extLst>
          </p:cNvPr>
          <p:cNvSpPr>
            <a:spLocks noGrp="1"/>
          </p:cNvSpPr>
          <p:nvPr>
            <p:ph type="title"/>
          </p:nvPr>
        </p:nvSpPr>
        <p:spPr/>
        <p:txBody>
          <a:bodyPr/>
          <a:lstStyle/>
          <a:p>
            <a:endParaRPr lang="de-DE" dirty="0"/>
          </a:p>
        </p:txBody>
      </p:sp>
      <p:pic>
        <p:nvPicPr>
          <p:cNvPr id="6" name="Grafik 5">
            <a:extLst>
              <a:ext uri="{FF2B5EF4-FFF2-40B4-BE49-F238E27FC236}">
                <a16:creationId xmlns:a16="http://schemas.microsoft.com/office/drawing/2014/main" xmlns="" id="{5BBBA71F-717F-49B0-9E39-981425401A9E}"/>
              </a:ext>
            </a:extLst>
          </p:cNvPr>
          <p:cNvPicPr>
            <a:picLocks noChangeAspect="1"/>
          </p:cNvPicPr>
          <p:nvPr/>
        </p:nvPicPr>
        <p:blipFill>
          <a:blip r:embed="rId2"/>
          <a:stretch>
            <a:fillRect/>
          </a:stretch>
        </p:blipFill>
        <p:spPr>
          <a:xfrm>
            <a:off x="1484681" y="4223771"/>
            <a:ext cx="2527626" cy="2517649"/>
          </a:xfrm>
          <a:prstGeom prst="rect">
            <a:avLst/>
          </a:prstGeom>
        </p:spPr>
      </p:pic>
      <p:pic>
        <p:nvPicPr>
          <p:cNvPr id="9" name="Inhaltsplatzhalter 8"/>
          <p:cNvPicPr>
            <a:picLocks noGrp="1" noChangeAspect="1"/>
          </p:cNvPicPr>
          <p:nvPr>
            <p:ph idx="1"/>
          </p:nvPr>
        </p:nvPicPr>
        <p:blipFill rotWithShape="1">
          <a:blip r:embed="rId3">
            <a:extLst>
              <a:ext uri="{28A0092B-C50C-407E-A947-70E740481C1C}">
                <a14:useLocalDpi xmlns:a14="http://schemas.microsoft.com/office/drawing/2010/main" val="0"/>
              </a:ext>
            </a:extLst>
          </a:blip>
          <a:srcRect r="87508"/>
          <a:stretch/>
        </p:blipFill>
        <p:spPr>
          <a:xfrm>
            <a:off x="6353531" y="578688"/>
            <a:ext cx="950635" cy="5608608"/>
          </a:xfrm>
        </p:spPr>
      </p:pic>
      <p:pic>
        <p:nvPicPr>
          <p:cNvPr id="4" name="Grafik 3" descr="Angebot 14.03.18">
            <a:extLst>
              <a:ext uri="{FF2B5EF4-FFF2-40B4-BE49-F238E27FC236}">
                <a16:creationId xmlns:a16="http://schemas.microsoft.com/office/drawing/2014/main" xmlns="" id="{CC42B3EF-BA2A-4031-B654-7655FBE2D505}"/>
              </a:ext>
            </a:extLst>
          </p:cNvPr>
          <p:cNvPicPr>
            <a:picLocks noChangeAspect="1"/>
          </p:cNvPicPr>
          <p:nvPr/>
        </p:nvPicPr>
        <p:blipFill>
          <a:blip r:embed="rId4"/>
          <a:stretch>
            <a:fillRect/>
          </a:stretch>
        </p:blipFill>
        <p:spPr>
          <a:xfrm>
            <a:off x="1482352" y="314325"/>
            <a:ext cx="2111801" cy="4086115"/>
          </a:xfrm>
          <a:prstGeom prst="rect">
            <a:avLst/>
          </a:prstGeom>
        </p:spPr>
      </p:pic>
      <p:pic>
        <p:nvPicPr>
          <p:cNvPr id="7" name="Grafik 6">
            <a:extLst>
              <a:ext uri="{FF2B5EF4-FFF2-40B4-BE49-F238E27FC236}">
                <a16:creationId xmlns:a16="http://schemas.microsoft.com/office/drawing/2014/main" xmlns="" id="{A24E2AC2-65F7-419A-A86B-B104426DBBEA}"/>
              </a:ext>
            </a:extLst>
          </p:cNvPr>
          <p:cNvPicPr>
            <a:picLocks noChangeAspect="1"/>
          </p:cNvPicPr>
          <p:nvPr/>
        </p:nvPicPr>
        <p:blipFill>
          <a:blip r:embed="rId5"/>
          <a:stretch>
            <a:fillRect/>
          </a:stretch>
        </p:blipFill>
        <p:spPr>
          <a:xfrm>
            <a:off x="3579729" y="314325"/>
            <a:ext cx="1940282" cy="6438900"/>
          </a:xfrm>
          <a:prstGeom prst="rect">
            <a:avLst/>
          </a:prstGeom>
        </p:spPr>
      </p:pic>
      <p:pic>
        <p:nvPicPr>
          <p:cNvPr id="10" name="Inhaltsplatzhalter 8"/>
          <p:cNvPicPr>
            <a:picLocks noChangeAspect="1"/>
          </p:cNvPicPr>
          <p:nvPr/>
        </p:nvPicPr>
        <p:blipFill rotWithShape="1">
          <a:blip r:embed="rId3">
            <a:extLst>
              <a:ext uri="{28A0092B-C50C-407E-A947-70E740481C1C}">
                <a14:useLocalDpi xmlns:a14="http://schemas.microsoft.com/office/drawing/2010/main" val="0"/>
              </a:ext>
            </a:extLst>
          </a:blip>
          <a:srcRect l="81773"/>
          <a:stretch/>
        </p:blipFill>
        <p:spPr>
          <a:xfrm>
            <a:off x="7304166" y="578688"/>
            <a:ext cx="1387088" cy="5608608"/>
          </a:xfrm>
          <a:prstGeom prst="rect">
            <a:avLst/>
          </a:prstGeom>
        </p:spPr>
      </p:pic>
      <p:sp>
        <p:nvSpPr>
          <p:cNvPr id="11" name="Textfeld 10"/>
          <p:cNvSpPr txBox="1"/>
          <p:nvPr/>
        </p:nvSpPr>
        <p:spPr>
          <a:xfrm>
            <a:off x="6422832" y="6181199"/>
            <a:ext cx="1206694" cy="276999"/>
          </a:xfrm>
          <a:prstGeom prst="rect">
            <a:avLst/>
          </a:prstGeom>
          <a:noFill/>
        </p:spPr>
        <p:txBody>
          <a:bodyPr wrap="square" rtlCol="0">
            <a:spAutoFit/>
          </a:bodyPr>
          <a:lstStyle/>
          <a:p>
            <a:r>
              <a:rPr lang="de-DE" sz="1200" dirty="0"/>
              <a:t>www.conrad.de</a:t>
            </a:r>
          </a:p>
        </p:txBody>
      </p:sp>
    </p:spTree>
    <p:extLst>
      <p:ext uri="{BB962C8B-B14F-4D97-AF65-F5344CB8AC3E}">
        <p14:creationId xmlns:p14="http://schemas.microsoft.com/office/powerpoint/2010/main" val="21158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xmlns="" id="{DF576A3D-493F-4998-AEA7-91B7C7E51590}"/>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317720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xmlns=""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xmlns="" id="{DF14A8A4-FD3F-4A86-9C11-C654E197E4A7}"/>
              </a:ext>
            </a:extLst>
          </p:cNvPr>
          <p:cNvSpPr/>
          <p:nvPr/>
        </p:nvSpPr>
        <p:spPr>
          <a:xfrm rot="5400000">
            <a:off x="129842" y="3742068"/>
            <a:ext cx="5116669" cy="276999"/>
          </a:xfrm>
          <a:prstGeom prst="rect">
            <a:avLst/>
          </a:prstGeom>
        </p:spPr>
        <p:txBody>
          <a:bodyPr wrap="square">
            <a:spAutoFit/>
          </a:bodyPr>
          <a:lstStyle/>
          <a:p>
            <a:r>
              <a:rPr lang="de-DE" sz="1200" dirty="0"/>
              <a:t>http://raspi.tv/2018/raspberry-pi-3b-plus-family-photo-update-march-2018</a:t>
            </a:r>
          </a:p>
        </p:txBody>
      </p:sp>
    </p:spTree>
    <p:extLst>
      <p:ext uri="{BB962C8B-B14F-4D97-AF65-F5344CB8AC3E}">
        <p14:creationId xmlns:p14="http://schemas.microsoft.com/office/powerpoint/2010/main" val="232733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xmlns=""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xmlns="" id="{DF14A8A4-FD3F-4A86-9C11-C654E197E4A7}"/>
              </a:ext>
            </a:extLst>
          </p:cNvPr>
          <p:cNvSpPr/>
          <p:nvPr/>
        </p:nvSpPr>
        <p:spPr>
          <a:xfrm>
            <a:off x="3060834" y="6581001"/>
            <a:ext cx="5542887" cy="276999"/>
          </a:xfrm>
          <a:prstGeom prst="rect">
            <a:avLst/>
          </a:prstGeom>
        </p:spPr>
        <p:txBody>
          <a:bodyPr wrap="square">
            <a:spAutoFit/>
          </a:bodyPr>
          <a:lstStyle/>
          <a:p>
            <a:r>
              <a:rPr lang="de-DE" sz="1200" dirty="0"/>
              <a:t>http://raspi.tv/2018/raspberry-pi-3b-plus-family-photo-update-march-2018</a:t>
            </a:r>
          </a:p>
        </p:txBody>
      </p:sp>
      <p:pic>
        <p:nvPicPr>
          <p:cNvPr id="5" name="Inhaltsplatzhalter 6">
            <a:extLst>
              <a:ext uri="{FF2B5EF4-FFF2-40B4-BE49-F238E27FC236}">
                <a16:creationId xmlns:a16="http://schemas.microsoft.com/office/drawing/2014/main" xmlns=""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278444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a16="http://schemas.microsoft.com/office/drawing/2014/main" xmlns=""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a16="http://schemas.microsoft.com/office/drawing/2014/main" xmlns=""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err="1"/>
              <a:t>general</a:t>
            </a:r>
            <a:r>
              <a:rPr lang="de-DE" i="1" dirty="0"/>
              <a:t> </a:t>
            </a:r>
            <a:r>
              <a:rPr lang="de-DE" i="1" dirty="0" err="1"/>
              <a:t>purpose</a:t>
            </a:r>
            <a:r>
              <a:rPr lang="de-DE" i="1" dirty="0"/>
              <a:t> </a:t>
            </a:r>
            <a:r>
              <a:rPr lang="de-DE" i="1" dirty="0" err="1"/>
              <a:t>input</a:t>
            </a:r>
            <a:r>
              <a:rPr lang="de-DE" i="1" dirty="0"/>
              <a:t>/</a:t>
            </a:r>
            <a:r>
              <a:rPr lang="de-DE" i="1" dirty="0" err="1"/>
              <a:t>output</a:t>
            </a:r>
            <a:r>
              <a:rPr lang="de-DE" i="1" dirty="0"/>
              <a:t> </a:t>
            </a:r>
          </a:p>
          <a:p>
            <a:r>
              <a:rPr lang="de-DE" dirty="0"/>
              <a:t>Frei Programmierbare Kontakte am </a:t>
            </a:r>
            <a:r>
              <a:rPr lang="de-DE" dirty="0" err="1"/>
              <a:t>Raspi</a:t>
            </a:r>
            <a:endParaRPr lang="de-DE" dirty="0"/>
          </a:p>
          <a:p>
            <a:r>
              <a:rPr lang="de-DE" altLang="de-DE" sz="1900" dirty="0" err="1">
                <a:latin typeface="Courier New" panose="02070309020205020404" pitchFamily="49" charset="0"/>
                <a:cs typeface="Courier New" panose="02070309020205020404" pitchFamily="49" charset="0"/>
              </a:rPr>
              <a:t>GPIO.setup</a:t>
            </a:r>
            <a:r>
              <a:rPr lang="de-DE" altLang="de-DE" sz="1900" dirty="0">
                <a:latin typeface="Courier New" panose="02070309020205020404" pitchFamily="49" charset="0"/>
                <a:cs typeface="Courier New" panose="02070309020205020404" pitchFamily="49" charset="0"/>
              </a:rPr>
              <a:t>(23, GPIO.OUT) </a:t>
            </a:r>
            <a:r>
              <a:rPr lang="de-DE" sz="1900" dirty="0" err="1">
                <a:latin typeface="Courier New" panose="02070309020205020404" pitchFamily="49" charset="0"/>
                <a:cs typeface="Courier New" panose="02070309020205020404" pitchFamily="49" charset="0"/>
              </a:rPr>
              <a:t>G</a:t>
            </a:r>
            <a:r>
              <a:rPr lang="de-DE" altLang="de-DE" sz="1900" dirty="0" err="1">
                <a:latin typeface="Courier New" panose="02070309020205020404" pitchFamily="49" charset="0"/>
                <a:cs typeface="Courier New" panose="02070309020205020404" pitchFamily="49" charset="0"/>
              </a:rPr>
              <a:t>PIO.output</a:t>
            </a:r>
            <a:r>
              <a:rPr lang="de-DE" altLang="de-DE" sz="1900" dirty="0">
                <a:latin typeface="Courier New" panose="02070309020205020404" pitchFamily="49" charset="0"/>
                <a:cs typeface="Courier New" panose="02070309020205020404" pitchFamily="49" charset="0"/>
              </a:rPr>
              <a:t>(23, GPIO.HIGH) </a:t>
            </a:r>
            <a:r>
              <a:rPr lang="de-DE" altLang="de-DE" sz="1900" dirty="0" err="1">
                <a:latin typeface="Courier New" panose="02070309020205020404" pitchFamily="49" charset="0"/>
                <a:cs typeface="Courier New" panose="02070309020205020404" pitchFamily="49" charset="0"/>
              </a:rPr>
              <a:t>GPIO.output</a:t>
            </a:r>
            <a:r>
              <a:rPr lang="de-DE" altLang="de-DE" sz="1900" dirty="0">
                <a:latin typeface="Courier New" panose="02070309020205020404" pitchFamily="49" charset="0"/>
                <a:cs typeface="Courier New" panose="02070309020205020404" pitchFamily="49" charset="0"/>
              </a:rPr>
              <a:t>(23, GPIO.LOW) </a:t>
            </a:r>
          </a:p>
          <a:p>
            <a:endParaRPr lang="de-DE" dirty="0"/>
          </a:p>
        </p:txBody>
      </p:sp>
      <p:sp>
        <p:nvSpPr>
          <p:cNvPr id="9" name="Pfeil: nach rechts 8">
            <a:extLst>
              <a:ext uri="{FF2B5EF4-FFF2-40B4-BE49-F238E27FC236}">
                <a16:creationId xmlns:a16="http://schemas.microsoft.com/office/drawing/2014/main" xmlns=""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19794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1752</Words>
  <Application>Microsoft Office PowerPoint</Application>
  <PresentationFormat>Bildschirmpräsentation (4:3)</PresentationFormat>
  <Paragraphs>384</Paragraphs>
  <Slides>48</Slides>
  <Notes>26</Notes>
  <HiddenSlides>1</HiddenSlides>
  <MMClips>0</MMClips>
  <ScaleCrop>false</ScaleCrop>
  <HeadingPairs>
    <vt:vector size="4" baseType="variant">
      <vt:variant>
        <vt:lpstr>Design</vt:lpstr>
      </vt:variant>
      <vt:variant>
        <vt:i4>1</vt:i4>
      </vt:variant>
      <vt:variant>
        <vt:lpstr>Folientitel</vt:lpstr>
      </vt:variant>
      <vt:variant>
        <vt:i4>48</vt:i4>
      </vt:variant>
    </vt:vector>
  </HeadingPairs>
  <TitlesOfParts>
    <vt:vector size="49" baseType="lpstr">
      <vt:lpstr>Parallax</vt:lpstr>
      <vt:lpstr>Nachtsicht-IP-Kamera</vt:lpstr>
      <vt:lpstr>Agenda</vt:lpstr>
      <vt:lpstr>Marktanalyse</vt:lpstr>
      <vt:lpstr>Amateur vs. Professionell</vt:lpstr>
      <vt:lpstr>PowerPoint-Präsentation</vt:lpstr>
      <vt:lpstr>Verwendete Bauteile</vt:lpstr>
      <vt:lpstr>Raspberry Pi</vt:lpstr>
      <vt:lpstr>Raspberry Pi</vt:lpstr>
      <vt:lpstr>GPIO-Programmierung</vt:lpstr>
      <vt:lpstr>Raspberry Pi NoIR Camera v2.1</vt:lpstr>
      <vt:lpstr>Elektromagnetische Wellen</vt:lpstr>
      <vt:lpstr>IR-Sperrfilter bei normalen Kameras</vt:lpstr>
      <vt:lpstr>Video: Vergleich IR / NoIR Camera</vt:lpstr>
      <vt:lpstr>IR-Sperrfilter bei normalen Kameras</vt:lpstr>
      <vt:lpstr>motion, motioneye und motioneyeOS</vt:lpstr>
      <vt:lpstr>Raspbian mit motion</vt:lpstr>
      <vt:lpstr>motioneye</vt:lpstr>
      <vt:lpstr>motioneyeOS</vt:lpstr>
      <vt:lpstr>motioneyeOS Installation</vt:lpstr>
      <vt:lpstr>motioneyeOS Bewegungserkennung</vt:lpstr>
      <vt:lpstr>motioneyeOS Bewegungserkennung</vt:lpstr>
      <vt:lpstr>Einrichtung Netzwerk</vt:lpstr>
      <vt:lpstr>Einrichtung Netzwerk</vt:lpstr>
      <vt:lpstr>Demo</vt:lpstr>
      <vt:lpstr>Bewertung</vt:lpstr>
      <vt:lpstr>Bewertung Allgemein </vt:lpstr>
      <vt:lpstr>Bewertung Performanz </vt:lpstr>
      <vt:lpstr>Unser finaler Prototyp</vt:lpstr>
      <vt:lpstr>LED im Testbetrieb</vt:lpstr>
      <vt:lpstr>Einbau LEDs        </vt:lpstr>
      <vt:lpstr>Einbau LEDs</vt:lpstr>
      <vt:lpstr>Bewegungserkennung mit  IR-Beleuchtung</vt:lpstr>
      <vt:lpstr>Anwendungsbereiche &amp; Erweiterungsideen</vt:lpstr>
      <vt:lpstr>LED geschaltet</vt:lpstr>
      <vt:lpstr>LED geschaltet</vt:lpstr>
      <vt:lpstr>Medizin und Pflege</vt:lpstr>
      <vt:lpstr>Bewegungsüberwachung</vt:lpstr>
      <vt:lpstr>Bewegungsüberwachung</vt:lpstr>
      <vt:lpstr>Bewegungsüberwachung</vt:lpstr>
      <vt:lpstr>Bewegungsüberwachung</vt:lpstr>
      <vt:lpstr>Babyphone</vt:lpstr>
      <vt:lpstr>Audio</vt:lpstr>
      <vt:lpstr>Temperaturmessung</vt:lpstr>
      <vt:lpstr>Autarke Kamera</vt:lpstr>
      <vt:lpstr>Autarke Kamera</vt:lpstr>
      <vt:lpstr>Autarke Kamera</vt:lpstr>
      <vt:lpstr>Katzenklappe mit Bewegungs- und Gesichtserkennung</vt:lpstr>
      <vt:lpstr>Diskussion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Windows-Benutzer</cp:lastModifiedBy>
  <cp:revision>71</cp:revision>
  <dcterms:created xsi:type="dcterms:W3CDTF">2018-03-22T19:21:51Z</dcterms:created>
  <dcterms:modified xsi:type="dcterms:W3CDTF">2018-05-07T18:58:08Z</dcterms:modified>
</cp:coreProperties>
</file>